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ink/ink1.xml" ContentType="application/inkml+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68" r:id="rId3"/>
    <p:sldId id="263" r:id="rId4"/>
    <p:sldId id="264" r:id="rId5"/>
    <p:sldId id="265" r:id="rId6"/>
    <p:sldId id="266" r:id="rId7"/>
    <p:sldId id="257"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F5F4"/>
    <a:srgbClr val="FFFFFF"/>
    <a:srgbClr val="83AC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3-23T04:55:59.641"/>
    </inkml:context>
    <inkml:brush xml:id="br0">
      <inkml:brushProperty name="width" value="0.035" units="cm"/>
      <inkml:brushProperty name="height" value="0.035" units="cm"/>
      <inkml:brushProperty name="color" value="#FFFFFF"/>
    </inkml:brush>
  </inkml:definitions>
  <inkml:trace contextRef="#ctx0" brushRef="#br0">0 0 24575,'0'0'-8191</inkml:trace>
</inkml:ink>
</file>

<file path=ppt/media/hdphoto1.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565501-8289-4596-813A-12C3691DC30A}" type="datetimeFigureOut">
              <a:rPr lang="en-CA" smtClean="0"/>
              <a:t>2024-03-29</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9D0F92-B4C5-4185-858D-8F34E2F447B7}" type="slidenum">
              <a:rPr lang="en-CA" smtClean="0"/>
              <a:t>‹#›</a:t>
            </a:fld>
            <a:endParaRPr lang="en-CA"/>
          </a:p>
        </p:txBody>
      </p:sp>
    </p:spTree>
    <p:extLst>
      <p:ext uri="{BB962C8B-B14F-4D97-AF65-F5344CB8AC3E}">
        <p14:creationId xmlns:p14="http://schemas.microsoft.com/office/powerpoint/2010/main" val="22270569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welcome to my presentation on the redesign of my webpage</a:t>
            </a:r>
            <a:endParaRPr lang="en-CA" dirty="0"/>
          </a:p>
        </p:txBody>
      </p:sp>
      <p:sp>
        <p:nvSpPr>
          <p:cNvPr id="4" name="Slide Number Placeholder 3"/>
          <p:cNvSpPr>
            <a:spLocks noGrp="1"/>
          </p:cNvSpPr>
          <p:nvPr>
            <p:ph type="sldNum" sz="quarter" idx="5"/>
          </p:nvPr>
        </p:nvSpPr>
        <p:spPr/>
        <p:txBody>
          <a:bodyPr/>
          <a:lstStyle/>
          <a:p>
            <a:fld id="{849D0F92-B4C5-4185-858D-8F34E2F447B7}" type="slidenum">
              <a:rPr lang="en-CA" smtClean="0"/>
              <a:t>1</a:t>
            </a:fld>
            <a:endParaRPr lang="en-CA"/>
          </a:p>
        </p:txBody>
      </p:sp>
    </p:spTree>
    <p:extLst>
      <p:ext uri="{BB962C8B-B14F-4D97-AF65-F5344CB8AC3E}">
        <p14:creationId xmlns:p14="http://schemas.microsoft.com/office/powerpoint/2010/main" val="755573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I've chosen the CBC News as my interface because it offers a wide range of news in different topics. However, I noticed that in the original layout, the comment sections within articles were somewhat blended with the surrounding content, and I found them a bit inconvenient to find.</a:t>
            </a:r>
            <a:endParaRPr lang="en-CA" dirty="0"/>
          </a:p>
        </p:txBody>
      </p:sp>
      <p:sp>
        <p:nvSpPr>
          <p:cNvPr id="4" name="Slide Number Placeholder 3"/>
          <p:cNvSpPr>
            <a:spLocks noGrp="1"/>
          </p:cNvSpPr>
          <p:nvPr>
            <p:ph type="sldNum" sz="quarter" idx="5"/>
          </p:nvPr>
        </p:nvSpPr>
        <p:spPr/>
        <p:txBody>
          <a:bodyPr/>
          <a:lstStyle/>
          <a:p>
            <a:fld id="{849D0F92-B4C5-4185-858D-8F34E2F447B7}" type="slidenum">
              <a:rPr lang="en-CA" smtClean="0"/>
              <a:t>2</a:t>
            </a:fld>
            <a:endParaRPr lang="en-CA"/>
          </a:p>
        </p:txBody>
      </p:sp>
    </p:spTree>
    <p:extLst>
      <p:ext uri="{BB962C8B-B14F-4D97-AF65-F5344CB8AC3E}">
        <p14:creationId xmlns:p14="http://schemas.microsoft.com/office/powerpoint/2010/main" val="10870978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my task was to update the comment section by turning it into a pop-up window which makes it easier to locate. As you can see in the wireframe image here.</a:t>
            </a:r>
            <a:endParaRPr lang="en-CA" dirty="0"/>
          </a:p>
        </p:txBody>
      </p:sp>
      <p:sp>
        <p:nvSpPr>
          <p:cNvPr id="4" name="Slide Number Placeholder 3"/>
          <p:cNvSpPr>
            <a:spLocks noGrp="1"/>
          </p:cNvSpPr>
          <p:nvPr>
            <p:ph type="sldNum" sz="quarter" idx="5"/>
          </p:nvPr>
        </p:nvSpPr>
        <p:spPr/>
        <p:txBody>
          <a:bodyPr/>
          <a:lstStyle/>
          <a:p>
            <a:fld id="{849D0F92-B4C5-4185-858D-8F34E2F447B7}" type="slidenum">
              <a:rPr lang="en-CA" smtClean="0"/>
              <a:t>3</a:t>
            </a:fld>
            <a:endParaRPr lang="en-CA"/>
          </a:p>
        </p:txBody>
      </p:sp>
    </p:spTree>
    <p:extLst>
      <p:ext uri="{BB962C8B-B14F-4D97-AF65-F5344CB8AC3E}">
        <p14:creationId xmlns:p14="http://schemas.microsoft.com/office/powerpoint/2010/main" val="6193267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objectives of the redesign are: first, to determine which version of the interface yields greater user satisfaction, and second, to enhance the visibility of the comment section.</a:t>
            </a:r>
          </a:p>
          <a:p>
            <a:r>
              <a:rPr lang="en-US" dirty="0"/>
              <a:t>My hypothesis is that the updated interface will reduce the cognitive workload for users.</a:t>
            </a:r>
            <a:endParaRPr lang="en-CA" dirty="0"/>
          </a:p>
        </p:txBody>
      </p:sp>
      <p:sp>
        <p:nvSpPr>
          <p:cNvPr id="4" name="Slide Number Placeholder 3"/>
          <p:cNvSpPr>
            <a:spLocks noGrp="1"/>
          </p:cNvSpPr>
          <p:nvPr>
            <p:ph type="sldNum" sz="quarter" idx="5"/>
          </p:nvPr>
        </p:nvSpPr>
        <p:spPr/>
        <p:txBody>
          <a:bodyPr/>
          <a:lstStyle/>
          <a:p>
            <a:fld id="{849D0F92-B4C5-4185-858D-8F34E2F447B7}" type="slidenum">
              <a:rPr lang="en-CA" smtClean="0"/>
              <a:t>4</a:t>
            </a:fld>
            <a:endParaRPr lang="en-CA"/>
          </a:p>
        </p:txBody>
      </p:sp>
    </p:spTree>
    <p:extLst>
      <p:ext uri="{BB962C8B-B14F-4D97-AF65-F5344CB8AC3E}">
        <p14:creationId xmlns:p14="http://schemas.microsoft.com/office/powerpoint/2010/main" val="25628648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this experiment, I'll be inviting 5 experienced users who are friends of mine. The experiment will be conducted online using Zoom. It's a within-subject experiment, and it will need a computer or a laptop with internet access, a consent form, a questionnaire, and a script.</a:t>
            </a:r>
            <a:endParaRPr lang="en-CA" dirty="0"/>
          </a:p>
        </p:txBody>
      </p:sp>
      <p:sp>
        <p:nvSpPr>
          <p:cNvPr id="4" name="Slide Number Placeholder 3"/>
          <p:cNvSpPr>
            <a:spLocks noGrp="1"/>
          </p:cNvSpPr>
          <p:nvPr>
            <p:ph type="sldNum" sz="quarter" idx="5"/>
          </p:nvPr>
        </p:nvSpPr>
        <p:spPr/>
        <p:txBody>
          <a:bodyPr/>
          <a:lstStyle/>
          <a:p>
            <a:fld id="{849D0F92-B4C5-4185-858D-8F34E2F447B7}" type="slidenum">
              <a:rPr lang="en-CA" smtClean="0"/>
              <a:t>5</a:t>
            </a:fld>
            <a:endParaRPr lang="en-CA"/>
          </a:p>
        </p:txBody>
      </p:sp>
    </p:spTree>
    <p:extLst>
      <p:ext uri="{BB962C8B-B14F-4D97-AF65-F5344CB8AC3E}">
        <p14:creationId xmlns:p14="http://schemas.microsoft.com/office/powerpoint/2010/main" val="31979530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independent variables are the original interface and the new interface, while the dependent variable is time.</a:t>
            </a:r>
          </a:p>
          <a:p>
            <a:endParaRPr lang="en-US" dirty="0"/>
          </a:p>
          <a:p>
            <a:r>
              <a:rPr lang="en-US" dirty="0"/>
              <a:t>During the experiment, participants will first sign the consent form. Then, they will interact with both the original and updated interfaces. After the interaction, participants will complete the questionnaire to provide feedback for further analysis.</a:t>
            </a:r>
            <a:endParaRPr lang="en-CA" dirty="0"/>
          </a:p>
        </p:txBody>
      </p:sp>
      <p:sp>
        <p:nvSpPr>
          <p:cNvPr id="4" name="Slide Number Placeholder 3"/>
          <p:cNvSpPr>
            <a:spLocks noGrp="1"/>
          </p:cNvSpPr>
          <p:nvPr>
            <p:ph type="sldNum" sz="quarter" idx="5"/>
          </p:nvPr>
        </p:nvSpPr>
        <p:spPr/>
        <p:txBody>
          <a:bodyPr/>
          <a:lstStyle/>
          <a:p>
            <a:fld id="{849D0F92-B4C5-4185-858D-8F34E2F447B7}" type="slidenum">
              <a:rPr lang="en-CA" smtClean="0"/>
              <a:t>6</a:t>
            </a:fld>
            <a:endParaRPr lang="en-CA"/>
          </a:p>
        </p:txBody>
      </p:sp>
    </p:spTree>
    <p:extLst>
      <p:ext uri="{BB962C8B-B14F-4D97-AF65-F5344CB8AC3E}">
        <p14:creationId xmlns:p14="http://schemas.microsoft.com/office/powerpoint/2010/main" val="7714988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concludes my </a:t>
            </a:r>
            <a:r>
              <a:rPr lang="en-US" dirty="0" err="1"/>
              <a:t>presention</a:t>
            </a:r>
            <a:r>
              <a:rPr lang="en-US" dirty="0"/>
              <a:t>, and thank you for watching.</a:t>
            </a:r>
            <a:endParaRPr lang="en-CA" dirty="0"/>
          </a:p>
        </p:txBody>
      </p:sp>
      <p:sp>
        <p:nvSpPr>
          <p:cNvPr id="4" name="Slide Number Placeholder 3"/>
          <p:cNvSpPr>
            <a:spLocks noGrp="1"/>
          </p:cNvSpPr>
          <p:nvPr>
            <p:ph type="sldNum" sz="quarter" idx="5"/>
          </p:nvPr>
        </p:nvSpPr>
        <p:spPr/>
        <p:txBody>
          <a:bodyPr/>
          <a:lstStyle/>
          <a:p>
            <a:fld id="{849D0F92-B4C5-4185-858D-8F34E2F447B7}" type="slidenum">
              <a:rPr lang="en-CA" smtClean="0"/>
              <a:t>7</a:t>
            </a:fld>
            <a:endParaRPr lang="en-CA"/>
          </a:p>
        </p:txBody>
      </p:sp>
    </p:spTree>
    <p:extLst>
      <p:ext uri="{BB962C8B-B14F-4D97-AF65-F5344CB8AC3E}">
        <p14:creationId xmlns:p14="http://schemas.microsoft.com/office/powerpoint/2010/main" val="4890852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01699-3516-A121-07FB-1B8AC04E529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4405D567-1A61-AE32-7C9F-4A3E0DBE6F2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B8748996-B4CF-C2FE-6A20-AF2430CD0C17}"/>
              </a:ext>
            </a:extLst>
          </p:cNvPr>
          <p:cNvSpPr>
            <a:spLocks noGrp="1"/>
          </p:cNvSpPr>
          <p:nvPr>
            <p:ph type="dt" sz="half" idx="10"/>
          </p:nvPr>
        </p:nvSpPr>
        <p:spPr/>
        <p:txBody>
          <a:bodyPr/>
          <a:lstStyle/>
          <a:p>
            <a:fld id="{901A94B7-9235-46A6-AC36-8145D38C79EF}" type="datetimeFigureOut">
              <a:rPr lang="en-CA" smtClean="0"/>
              <a:t>2024-03-29</a:t>
            </a:fld>
            <a:endParaRPr lang="en-CA"/>
          </a:p>
        </p:txBody>
      </p:sp>
      <p:sp>
        <p:nvSpPr>
          <p:cNvPr id="5" name="Footer Placeholder 4">
            <a:extLst>
              <a:ext uri="{FF2B5EF4-FFF2-40B4-BE49-F238E27FC236}">
                <a16:creationId xmlns:a16="http://schemas.microsoft.com/office/drawing/2014/main" id="{5279FE96-D127-8700-D5FE-62206E86737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ECA8E1DF-10C9-EB44-C041-6508B55BB84C}"/>
              </a:ext>
            </a:extLst>
          </p:cNvPr>
          <p:cNvSpPr>
            <a:spLocks noGrp="1"/>
          </p:cNvSpPr>
          <p:nvPr>
            <p:ph type="sldNum" sz="quarter" idx="12"/>
          </p:nvPr>
        </p:nvSpPr>
        <p:spPr/>
        <p:txBody>
          <a:bodyPr/>
          <a:lstStyle/>
          <a:p>
            <a:fld id="{D8338976-5C4A-4C68-BD54-36BFDD958F2B}" type="slidenum">
              <a:rPr lang="en-CA" smtClean="0"/>
              <a:t>‹#›</a:t>
            </a:fld>
            <a:endParaRPr lang="en-CA"/>
          </a:p>
        </p:txBody>
      </p:sp>
    </p:spTree>
    <p:extLst>
      <p:ext uri="{BB962C8B-B14F-4D97-AF65-F5344CB8AC3E}">
        <p14:creationId xmlns:p14="http://schemas.microsoft.com/office/powerpoint/2010/main" val="24124948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965EF-07F9-D366-867F-B6066981E6D3}"/>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2FFC2B33-4680-77DB-537F-042A925231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D4B22DB-4483-4E9C-2E5B-2A8F46C02F53}"/>
              </a:ext>
            </a:extLst>
          </p:cNvPr>
          <p:cNvSpPr>
            <a:spLocks noGrp="1"/>
          </p:cNvSpPr>
          <p:nvPr>
            <p:ph type="dt" sz="half" idx="10"/>
          </p:nvPr>
        </p:nvSpPr>
        <p:spPr/>
        <p:txBody>
          <a:bodyPr/>
          <a:lstStyle/>
          <a:p>
            <a:fld id="{901A94B7-9235-46A6-AC36-8145D38C79EF}" type="datetimeFigureOut">
              <a:rPr lang="en-CA" smtClean="0"/>
              <a:t>2024-03-29</a:t>
            </a:fld>
            <a:endParaRPr lang="en-CA"/>
          </a:p>
        </p:txBody>
      </p:sp>
      <p:sp>
        <p:nvSpPr>
          <p:cNvPr id="5" name="Footer Placeholder 4">
            <a:extLst>
              <a:ext uri="{FF2B5EF4-FFF2-40B4-BE49-F238E27FC236}">
                <a16:creationId xmlns:a16="http://schemas.microsoft.com/office/drawing/2014/main" id="{E73DF14B-FF36-30F8-AC26-060A57D17B0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257716A-ADAC-FBF9-43D8-7FFABCAE6B94}"/>
              </a:ext>
            </a:extLst>
          </p:cNvPr>
          <p:cNvSpPr>
            <a:spLocks noGrp="1"/>
          </p:cNvSpPr>
          <p:nvPr>
            <p:ph type="sldNum" sz="quarter" idx="12"/>
          </p:nvPr>
        </p:nvSpPr>
        <p:spPr/>
        <p:txBody>
          <a:bodyPr/>
          <a:lstStyle/>
          <a:p>
            <a:fld id="{D8338976-5C4A-4C68-BD54-36BFDD958F2B}" type="slidenum">
              <a:rPr lang="en-CA" smtClean="0"/>
              <a:t>‹#›</a:t>
            </a:fld>
            <a:endParaRPr lang="en-CA"/>
          </a:p>
        </p:txBody>
      </p:sp>
    </p:spTree>
    <p:extLst>
      <p:ext uri="{BB962C8B-B14F-4D97-AF65-F5344CB8AC3E}">
        <p14:creationId xmlns:p14="http://schemas.microsoft.com/office/powerpoint/2010/main" val="3752536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8B94F4-4D53-AA20-F8E5-5495A651854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65BB3F60-7131-201C-754D-974A50DB3D7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36F3C85-1A19-175D-C0C2-09D2AC52747A}"/>
              </a:ext>
            </a:extLst>
          </p:cNvPr>
          <p:cNvSpPr>
            <a:spLocks noGrp="1"/>
          </p:cNvSpPr>
          <p:nvPr>
            <p:ph type="dt" sz="half" idx="10"/>
          </p:nvPr>
        </p:nvSpPr>
        <p:spPr/>
        <p:txBody>
          <a:bodyPr/>
          <a:lstStyle/>
          <a:p>
            <a:fld id="{901A94B7-9235-46A6-AC36-8145D38C79EF}" type="datetimeFigureOut">
              <a:rPr lang="en-CA" smtClean="0"/>
              <a:t>2024-03-29</a:t>
            </a:fld>
            <a:endParaRPr lang="en-CA"/>
          </a:p>
        </p:txBody>
      </p:sp>
      <p:sp>
        <p:nvSpPr>
          <p:cNvPr id="5" name="Footer Placeholder 4">
            <a:extLst>
              <a:ext uri="{FF2B5EF4-FFF2-40B4-BE49-F238E27FC236}">
                <a16:creationId xmlns:a16="http://schemas.microsoft.com/office/drawing/2014/main" id="{2545D10D-A6E2-5C94-8DA8-40521B94D69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95F5742-B4F1-905E-7677-83E04E931460}"/>
              </a:ext>
            </a:extLst>
          </p:cNvPr>
          <p:cNvSpPr>
            <a:spLocks noGrp="1"/>
          </p:cNvSpPr>
          <p:nvPr>
            <p:ph type="sldNum" sz="quarter" idx="12"/>
          </p:nvPr>
        </p:nvSpPr>
        <p:spPr/>
        <p:txBody>
          <a:bodyPr/>
          <a:lstStyle/>
          <a:p>
            <a:fld id="{D8338976-5C4A-4C68-BD54-36BFDD958F2B}" type="slidenum">
              <a:rPr lang="en-CA" smtClean="0"/>
              <a:t>‹#›</a:t>
            </a:fld>
            <a:endParaRPr lang="en-CA"/>
          </a:p>
        </p:txBody>
      </p:sp>
    </p:spTree>
    <p:extLst>
      <p:ext uri="{BB962C8B-B14F-4D97-AF65-F5344CB8AC3E}">
        <p14:creationId xmlns:p14="http://schemas.microsoft.com/office/powerpoint/2010/main" val="24440402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B5293-456F-EA4E-C923-4E130EF8C9DA}"/>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02A3CF2F-69D6-CE0E-2AA2-0AF0AD6925D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4677A0C-02B3-42EF-F391-92CEBFFDA36E}"/>
              </a:ext>
            </a:extLst>
          </p:cNvPr>
          <p:cNvSpPr>
            <a:spLocks noGrp="1"/>
          </p:cNvSpPr>
          <p:nvPr>
            <p:ph type="dt" sz="half" idx="10"/>
          </p:nvPr>
        </p:nvSpPr>
        <p:spPr/>
        <p:txBody>
          <a:bodyPr/>
          <a:lstStyle/>
          <a:p>
            <a:fld id="{901A94B7-9235-46A6-AC36-8145D38C79EF}" type="datetimeFigureOut">
              <a:rPr lang="en-CA" smtClean="0"/>
              <a:t>2024-03-29</a:t>
            </a:fld>
            <a:endParaRPr lang="en-CA"/>
          </a:p>
        </p:txBody>
      </p:sp>
      <p:sp>
        <p:nvSpPr>
          <p:cNvPr id="5" name="Footer Placeholder 4">
            <a:extLst>
              <a:ext uri="{FF2B5EF4-FFF2-40B4-BE49-F238E27FC236}">
                <a16:creationId xmlns:a16="http://schemas.microsoft.com/office/drawing/2014/main" id="{D7EADFBB-1324-CD45-2B8F-675D2E80B02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5A368BF-FBE7-DEC1-2FF7-AA3A7A18C5A3}"/>
              </a:ext>
            </a:extLst>
          </p:cNvPr>
          <p:cNvSpPr>
            <a:spLocks noGrp="1"/>
          </p:cNvSpPr>
          <p:nvPr>
            <p:ph type="sldNum" sz="quarter" idx="12"/>
          </p:nvPr>
        </p:nvSpPr>
        <p:spPr/>
        <p:txBody>
          <a:bodyPr/>
          <a:lstStyle/>
          <a:p>
            <a:fld id="{D8338976-5C4A-4C68-BD54-36BFDD958F2B}" type="slidenum">
              <a:rPr lang="en-CA" smtClean="0"/>
              <a:t>‹#›</a:t>
            </a:fld>
            <a:endParaRPr lang="en-CA"/>
          </a:p>
        </p:txBody>
      </p:sp>
    </p:spTree>
    <p:extLst>
      <p:ext uri="{BB962C8B-B14F-4D97-AF65-F5344CB8AC3E}">
        <p14:creationId xmlns:p14="http://schemas.microsoft.com/office/powerpoint/2010/main" val="1689976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C55A2-A57A-999D-3AEF-435A010225E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73F588C3-3BDD-5A8E-E7B5-814F566B33E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2C5DF49-9CFA-7DB4-7FCA-B7AF8DDB9417}"/>
              </a:ext>
            </a:extLst>
          </p:cNvPr>
          <p:cNvSpPr>
            <a:spLocks noGrp="1"/>
          </p:cNvSpPr>
          <p:nvPr>
            <p:ph type="dt" sz="half" idx="10"/>
          </p:nvPr>
        </p:nvSpPr>
        <p:spPr/>
        <p:txBody>
          <a:bodyPr/>
          <a:lstStyle/>
          <a:p>
            <a:fld id="{901A94B7-9235-46A6-AC36-8145D38C79EF}" type="datetimeFigureOut">
              <a:rPr lang="en-CA" smtClean="0"/>
              <a:t>2024-03-29</a:t>
            </a:fld>
            <a:endParaRPr lang="en-CA"/>
          </a:p>
        </p:txBody>
      </p:sp>
      <p:sp>
        <p:nvSpPr>
          <p:cNvPr id="5" name="Footer Placeholder 4">
            <a:extLst>
              <a:ext uri="{FF2B5EF4-FFF2-40B4-BE49-F238E27FC236}">
                <a16:creationId xmlns:a16="http://schemas.microsoft.com/office/drawing/2014/main" id="{ABADDA64-C6F8-8D33-FC51-F5C0AA40FA23}"/>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EE07ED42-4947-07BD-E1EC-F46E1D637590}"/>
              </a:ext>
            </a:extLst>
          </p:cNvPr>
          <p:cNvSpPr>
            <a:spLocks noGrp="1"/>
          </p:cNvSpPr>
          <p:nvPr>
            <p:ph type="sldNum" sz="quarter" idx="12"/>
          </p:nvPr>
        </p:nvSpPr>
        <p:spPr/>
        <p:txBody>
          <a:bodyPr/>
          <a:lstStyle/>
          <a:p>
            <a:fld id="{D8338976-5C4A-4C68-BD54-36BFDD958F2B}" type="slidenum">
              <a:rPr lang="en-CA" smtClean="0"/>
              <a:t>‹#›</a:t>
            </a:fld>
            <a:endParaRPr lang="en-CA"/>
          </a:p>
        </p:txBody>
      </p:sp>
    </p:spTree>
    <p:extLst>
      <p:ext uri="{BB962C8B-B14F-4D97-AF65-F5344CB8AC3E}">
        <p14:creationId xmlns:p14="http://schemas.microsoft.com/office/powerpoint/2010/main" val="39512807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BB1DE-5E1A-B9A1-8435-67715515967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0FC19816-D662-BB62-E95E-24C7336E559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3451BDA3-D3B4-656E-503B-D8FD63FCB07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B04326E7-78B1-BCF0-5223-D62F9BC11D85}"/>
              </a:ext>
            </a:extLst>
          </p:cNvPr>
          <p:cNvSpPr>
            <a:spLocks noGrp="1"/>
          </p:cNvSpPr>
          <p:nvPr>
            <p:ph type="dt" sz="half" idx="10"/>
          </p:nvPr>
        </p:nvSpPr>
        <p:spPr/>
        <p:txBody>
          <a:bodyPr/>
          <a:lstStyle/>
          <a:p>
            <a:fld id="{901A94B7-9235-46A6-AC36-8145D38C79EF}" type="datetimeFigureOut">
              <a:rPr lang="en-CA" smtClean="0"/>
              <a:t>2024-03-29</a:t>
            </a:fld>
            <a:endParaRPr lang="en-CA"/>
          </a:p>
        </p:txBody>
      </p:sp>
      <p:sp>
        <p:nvSpPr>
          <p:cNvPr id="6" name="Footer Placeholder 5">
            <a:extLst>
              <a:ext uri="{FF2B5EF4-FFF2-40B4-BE49-F238E27FC236}">
                <a16:creationId xmlns:a16="http://schemas.microsoft.com/office/drawing/2014/main" id="{ED8D3ECC-0BC0-4E21-2BF9-AF6B3E019DD2}"/>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82C71531-3B27-81E3-3573-4C4094772992}"/>
              </a:ext>
            </a:extLst>
          </p:cNvPr>
          <p:cNvSpPr>
            <a:spLocks noGrp="1"/>
          </p:cNvSpPr>
          <p:nvPr>
            <p:ph type="sldNum" sz="quarter" idx="12"/>
          </p:nvPr>
        </p:nvSpPr>
        <p:spPr/>
        <p:txBody>
          <a:bodyPr/>
          <a:lstStyle/>
          <a:p>
            <a:fld id="{D8338976-5C4A-4C68-BD54-36BFDD958F2B}" type="slidenum">
              <a:rPr lang="en-CA" smtClean="0"/>
              <a:t>‹#›</a:t>
            </a:fld>
            <a:endParaRPr lang="en-CA"/>
          </a:p>
        </p:txBody>
      </p:sp>
    </p:spTree>
    <p:extLst>
      <p:ext uri="{BB962C8B-B14F-4D97-AF65-F5344CB8AC3E}">
        <p14:creationId xmlns:p14="http://schemas.microsoft.com/office/powerpoint/2010/main" val="15210038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A447D-BD52-5B35-193B-B9E069C9C087}"/>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6DDB8C9-2A62-02A1-5A17-452F4713DD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3DDA9EA-BC3C-9C22-2C0D-369325F69B9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77A9D8E9-0BC1-C738-AF16-55CE45B3D3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2017939-8549-58D2-59AE-21261979D4A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16DDB59F-5CF1-408D-4075-3E27EE56B076}"/>
              </a:ext>
            </a:extLst>
          </p:cNvPr>
          <p:cNvSpPr>
            <a:spLocks noGrp="1"/>
          </p:cNvSpPr>
          <p:nvPr>
            <p:ph type="dt" sz="half" idx="10"/>
          </p:nvPr>
        </p:nvSpPr>
        <p:spPr/>
        <p:txBody>
          <a:bodyPr/>
          <a:lstStyle/>
          <a:p>
            <a:fld id="{901A94B7-9235-46A6-AC36-8145D38C79EF}" type="datetimeFigureOut">
              <a:rPr lang="en-CA" smtClean="0"/>
              <a:t>2024-03-29</a:t>
            </a:fld>
            <a:endParaRPr lang="en-CA"/>
          </a:p>
        </p:txBody>
      </p:sp>
      <p:sp>
        <p:nvSpPr>
          <p:cNvPr id="8" name="Footer Placeholder 7">
            <a:extLst>
              <a:ext uri="{FF2B5EF4-FFF2-40B4-BE49-F238E27FC236}">
                <a16:creationId xmlns:a16="http://schemas.microsoft.com/office/drawing/2014/main" id="{F7732310-B1FE-E920-093F-4F133A18A6FF}"/>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F4078B36-3905-3F78-F90B-8E6B95FC932D}"/>
              </a:ext>
            </a:extLst>
          </p:cNvPr>
          <p:cNvSpPr>
            <a:spLocks noGrp="1"/>
          </p:cNvSpPr>
          <p:nvPr>
            <p:ph type="sldNum" sz="quarter" idx="12"/>
          </p:nvPr>
        </p:nvSpPr>
        <p:spPr/>
        <p:txBody>
          <a:bodyPr/>
          <a:lstStyle/>
          <a:p>
            <a:fld id="{D8338976-5C4A-4C68-BD54-36BFDD958F2B}" type="slidenum">
              <a:rPr lang="en-CA" smtClean="0"/>
              <a:t>‹#›</a:t>
            </a:fld>
            <a:endParaRPr lang="en-CA"/>
          </a:p>
        </p:txBody>
      </p:sp>
    </p:spTree>
    <p:extLst>
      <p:ext uri="{BB962C8B-B14F-4D97-AF65-F5344CB8AC3E}">
        <p14:creationId xmlns:p14="http://schemas.microsoft.com/office/powerpoint/2010/main" val="41876898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277EE-4252-8B0A-B68E-E02D09258C38}"/>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A9CB6539-79CF-0DEF-E109-9C6BBA195D89}"/>
              </a:ext>
            </a:extLst>
          </p:cNvPr>
          <p:cNvSpPr>
            <a:spLocks noGrp="1"/>
          </p:cNvSpPr>
          <p:nvPr>
            <p:ph type="dt" sz="half" idx="10"/>
          </p:nvPr>
        </p:nvSpPr>
        <p:spPr/>
        <p:txBody>
          <a:bodyPr/>
          <a:lstStyle/>
          <a:p>
            <a:fld id="{901A94B7-9235-46A6-AC36-8145D38C79EF}" type="datetimeFigureOut">
              <a:rPr lang="en-CA" smtClean="0"/>
              <a:t>2024-03-29</a:t>
            </a:fld>
            <a:endParaRPr lang="en-CA"/>
          </a:p>
        </p:txBody>
      </p:sp>
      <p:sp>
        <p:nvSpPr>
          <p:cNvPr id="4" name="Footer Placeholder 3">
            <a:extLst>
              <a:ext uri="{FF2B5EF4-FFF2-40B4-BE49-F238E27FC236}">
                <a16:creationId xmlns:a16="http://schemas.microsoft.com/office/drawing/2014/main" id="{AF7B0627-3A42-7A08-9BD1-3623DA0B4FA8}"/>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F4934E1B-6939-44FA-7908-DCD27901F8B4}"/>
              </a:ext>
            </a:extLst>
          </p:cNvPr>
          <p:cNvSpPr>
            <a:spLocks noGrp="1"/>
          </p:cNvSpPr>
          <p:nvPr>
            <p:ph type="sldNum" sz="quarter" idx="12"/>
          </p:nvPr>
        </p:nvSpPr>
        <p:spPr/>
        <p:txBody>
          <a:bodyPr/>
          <a:lstStyle/>
          <a:p>
            <a:fld id="{D8338976-5C4A-4C68-BD54-36BFDD958F2B}" type="slidenum">
              <a:rPr lang="en-CA" smtClean="0"/>
              <a:t>‹#›</a:t>
            </a:fld>
            <a:endParaRPr lang="en-CA"/>
          </a:p>
        </p:txBody>
      </p:sp>
    </p:spTree>
    <p:extLst>
      <p:ext uri="{BB962C8B-B14F-4D97-AF65-F5344CB8AC3E}">
        <p14:creationId xmlns:p14="http://schemas.microsoft.com/office/powerpoint/2010/main" val="13915715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D30B929-E4FB-B6E2-41D5-D9B3048797A3}"/>
              </a:ext>
            </a:extLst>
          </p:cNvPr>
          <p:cNvSpPr>
            <a:spLocks noGrp="1"/>
          </p:cNvSpPr>
          <p:nvPr>
            <p:ph type="dt" sz="half" idx="10"/>
          </p:nvPr>
        </p:nvSpPr>
        <p:spPr/>
        <p:txBody>
          <a:bodyPr/>
          <a:lstStyle/>
          <a:p>
            <a:fld id="{901A94B7-9235-46A6-AC36-8145D38C79EF}" type="datetimeFigureOut">
              <a:rPr lang="en-CA" smtClean="0"/>
              <a:t>2024-03-29</a:t>
            </a:fld>
            <a:endParaRPr lang="en-CA"/>
          </a:p>
        </p:txBody>
      </p:sp>
      <p:sp>
        <p:nvSpPr>
          <p:cNvPr id="3" name="Footer Placeholder 2">
            <a:extLst>
              <a:ext uri="{FF2B5EF4-FFF2-40B4-BE49-F238E27FC236}">
                <a16:creationId xmlns:a16="http://schemas.microsoft.com/office/drawing/2014/main" id="{C2566DE4-C687-6425-6B30-0F4D11000D0C}"/>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173F3D3F-92A8-8246-7087-D152E036CFC0}"/>
              </a:ext>
            </a:extLst>
          </p:cNvPr>
          <p:cNvSpPr>
            <a:spLocks noGrp="1"/>
          </p:cNvSpPr>
          <p:nvPr>
            <p:ph type="sldNum" sz="quarter" idx="12"/>
          </p:nvPr>
        </p:nvSpPr>
        <p:spPr/>
        <p:txBody>
          <a:bodyPr/>
          <a:lstStyle/>
          <a:p>
            <a:fld id="{D8338976-5C4A-4C68-BD54-36BFDD958F2B}" type="slidenum">
              <a:rPr lang="en-CA" smtClean="0"/>
              <a:t>‹#›</a:t>
            </a:fld>
            <a:endParaRPr lang="en-CA"/>
          </a:p>
        </p:txBody>
      </p:sp>
    </p:spTree>
    <p:extLst>
      <p:ext uri="{BB962C8B-B14F-4D97-AF65-F5344CB8AC3E}">
        <p14:creationId xmlns:p14="http://schemas.microsoft.com/office/powerpoint/2010/main" val="561699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E7A5B-83C6-F8F9-CE6C-9B0A67604CA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5B916CF3-BB49-C7FF-B923-747FF5D3878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8EC319B6-81FC-102D-DE0E-276C851A1B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9F30C3-CA9E-9AE5-4089-2A4CFED3A9EE}"/>
              </a:ext>
            </a:extLst>
          </p:cNvPr>
          <p:cNvSpPr>
            <a:spLocks noGrp="1"/>
          </p:cNvSpPr>
          <p:nvPr>
            <p:ph type="dt" sz="half" idx="10"/>
          </p:nvPr>
        </p:nvSpPr>
        <p:spPr/>
        <p:txBody>
          <a:bodyPr/>
          <a:lstStyle/>
          <a:p>
            <a:fld id="{901A94B7-9235-46A6-AC36-8145D38C79EF}" type="datetimeFigureOut">
              <a:rPr lang="en-CA" smtClean="0"/>
              <a:t>2024-03-29</a:t>
            </a:fld>
            <a:endParaRPr lang="en-CA"/>
          </a:p>
        </p:txBody>
      </p:sp>
      <p:sp>
        <p:nvSpPr>
          <p:cNvPr id="6" name="Footer Placeholder 5">
            <a:extLst>
              <a:ext uri="{FF2B5EF4-FFF2-40B4-BE49-F238E27FC236}">
                <a16:creationId xmlns:a16="http://schemas.microsoft.com/office/drawing/2014/main" id="{CC036F03-4FD8-8E80-41AB-0B3740AADFA7}"/>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F8C3D5A-BB98-35D1-4D04-7B10DF05E33E}"/>
              </a:ext>
            </a:extLst>
          </p:cNvPr>
          <p:cNvSpPr>
            <a:spLocks noGrp="1"/>
          </p:cNvSpPr>
          <p:nvPr>
            <p:ph type="sldNum" sz="quarter" idx="12"/>
          </p:nvPr>
        </p:nvSpPr>
        <p:spPr/>
        <p:txBody>
          <a:bodyPr/>
          <a:lstStyle/>
          <a:p>
            <a:fld id="{D8338976-5C4A-4C68-BD54-36BFDD958F2B}" type="slidenum">
              <a:rPr lang="en-CA" smtClean="0"/>
              <a:t>‹#›</a:t>
            </a:fld>
            <a:endParaRPr lang="en-CA"/>
          </a:p>
        </p:txBody>
      </p:sp>
    </p:spTree>
    <p:extLst>
      <p:ext uri="{BB962C8B-B14F-4D97-AF65-F5344CB8AC3E}">
        <p14:creationId xmlns:p14="http://schemas.microsoft.com/office/powerpoint/2010/main" val="1796950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12F27-8F10-6F9B-5E9A-B50FE87BF2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ED11C4C0-6F65-0153-4A4B-DC8B0FF38C7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06CD78D4-ED60-4653-3000-AC061CE152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CB1D904-A404-ECA1-D799-CCA9167F5005}"/>
              </a:ext>
            </a:extLst>
          </p:cNvPr>
          <p:cNvSpPr>
            <a:spLocks noGrp="1"/>
          </p:cNvSpPr>
          <p:nvPr>
            <p:ph type="dt" sz="half" idx="10"/>
          </p:nvPr>
        </p:nvSpPr>
        <p:spPr/>
        <p:txBody>
          <a:bodyPr/>
          <a:lstStyle/>
          <a:p>
            <a:fld id="{901A94B7-9235-46A6-AC36-8145D38C79EF}" type="datetimeFigureOut">
              <a:rPr lang="en-CA" smtClean="0"/>
              <a:t>2024-03-29</a:t>
            </a:fld>
            <a:endParaRPr lang="en-CA"/>
          </a:p>
        </p:txBody>
      </p:sp>
      <p:sp>
        <p:nvSpPr>
          <p:cNvPr id="6" name="Footer Placeholder 5">
            <a:extLst>
              <a:ext uri="{FF2B5EF4-FFF2-40B4-BE49-F238E27FC236}">
                <a16:creationId xmlns:a16="http://schemas.microsoft.com/office/drawing/2014/main" id="{250703AC-B15A-989C-6311-630248AAAC65}"/>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E678EF7A-694E-5629-9144-5586C1883401}"/>
              </a:ext>
            </a:extLst>
          </p:cNvPr>
          <p:cNvSpPr>
            <a:spLocks noGrp="1"/>
          </p:cNvSpPr>
          <p:nvPr>
            <p:ph type="sldNum" sz="quarter" idx="12"/>
          </p:nvPr>
        </p:nvSpPr>
        <p:spPr/>
        <p:txBody>
          <a:bodyPr/>
          <a:lstStyle/>
          <a:p>
            <a:fld id="{D8338976-5C4A-4C68-BD54-36BFDD958F2B}" type="slidenum">
              <a:rPr lang="en-CA" smtClean="0"/>
              <a:t>‹#›</a:t>
            </a:fld>
            <a:endParaRPr lang="en-CA"/>
          </a:p>
        </p:txBody>
      </p:sp>
    </p:spTree>
    <p:extLst>
      <p:ext uri="{BB962C8B-B14F-4D97-AF65-F5344CB8AC3E}">
        <p14:creationId xmlns:p14="http://schemas.microsoft.com/office/powerpoint/2010/main" val="39002192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8001F10-04AA-707C-2139-0E71A5BEF5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941AD802-6480-FE4A-67B1-468098CE62F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17179F7-46FE-A9C6-EFC6-73512FE1DB1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01A94B7-9235-46A6-AC36-8145D38C79EF}" type="datetimeFigureOut">
              <a:rPr lang="en-CA" smtClean="0"/>
              <a:t>2024-03-29</a:t>
            </a:fld>
            <a:endParaRPr lang="en-CA"/>
          </a:p>
        </p:txBody>
      </p:sp>
      <p:sp>
        <p:nvSpPr>
          <p:cNvPr id="5" name="Footer Placeholder 4">
            <a:extLst>
              <a:ext uri="{FF2B5EF4-FFF2-40B4-BE49-F238E27FC236}">
                <a16:creationId xmlns:a16="http://schemas.microsoft.com/office/drawing/2014/main" id="{42553BCF-7A58-72D1-7D56-4215919ECE3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CA"/>
          </a:p>
        </p:txBody>
      </p:sp>
      <p:sp>
        <p:nvSpPr>
          <p:cNvPr id="6" name="Slide Number Placeholder 5">
            <a:extLst>
              <a:ext uri="{FF2B5EF4-FFF2-40B4-BE49-F238E27FC236}">
                <a16:creationId xmlns:a16="http://schemas.microsoft.com/office/drawing/2014/main" id="{5171922E-5C6D-9CF6-3FDB-73FFBB9B14A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8338976-5C4A-4C68-BD54-36BFDD958F2B}" type="slidenum">
              <a:rPr lang="en-CA" smtClean="0"/>
              <a:t>‹#›</a:t>
            </a:fld>
            <a:endParaRPr lang="en-CA"/>
          </a:p>
        </p:txBody>
      </p:sp>
    </p:spTree>
    <p:extLst>
      <p:ext uri="{BB962C8B-B14F-4D97-AF65-F5344CB8AC3E}">
        <p14:creationId xmlns:p14="http://schemas.microsoft.com/office/powerpoint/2010/main" val="29725397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1.m4a"/><Relationship Id="rId7" Type="http://schemas.microsoft.com/office/2007/relationships/hdphoto" Target="../media/hdphoto1.wdp"/><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1.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8.png"/><Relationship Id="rId3" Type="http://schemas.openxmlformats.org/officeDocument/2006/relationships/audio" Target="../media/media2.m4a"/><Relationship Id="rId7" Type="http://schemas.microsoft.com/office/2007/relationships/hdphoto" Target="../media/hdphoto1.wdp"/><Relationship Id="rId12" Type="http://schemas.openxmlformats.org/officeDocument/2006/relationships/image" Target="../media/image7.png"/><Relationship Id="rId2" Type="http://schemas.microsoft.com/office/2007/relationships/media" Target="../media/media2.m4a"/><Relationship Id="rId1" Type="http://schemas.openxmlformats.org/officeDocument/2006/relationships/tags" Target="../tags/tag2.xml"/><Relationship Id="rId6" Type="http://schemas.openxmlformats.org/officeDocument/2006/relationships/image" Target="../media/image3.png"/><Relationship Id="rId11" Type="http://schemas.openxmlformats.org/officeDocument/2006/relationships/image" Target="../media/image6.png"/><Relationship Id="rId5" Type="http://schemas.openxmlformats.org/officeDocument/2006/relationships/notesSlide" Target="../notesSlides/notesSlide2.xml"/><Relationship Id="rId10" Type="http://schemas.openxmlformats.org/officeDocument/2006/relationships/customXml" Target="../ink/ink1.xml"/><Relationship Id="rId4" Type="http://schemas.openxmlformats.org/officeDocument/2006/relationships/slideLayout" Target="../slideLayouts/slideLayout2.xml"/><Relationship Id="rId9" Type="http://schemas.openxmlformats.org/officeDocument/2006/relationships/image" Target="../media/image5.png"/><Relationship Id="rId14"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audio" Target="../media/media3.m4a"/><Relationship Id="rId7" Type="http://schemas.microsoft.com/office/2007/relationships/hdphoto" Target="../media/hdphoto1.wdp"/><Relationship Id="rId2" Type="http://schemas.microsoft.com/office/2007/relationships/media" Target="../media/media3.m4a"/><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notesSlide" Target="../notesSlides/notesSlide3.xml"/><Relationship Id="rId10" Type="http://schemas.openxmlformats.org/officeDocument/2006/relationships/image" Target="../media/image2.png"/><Relationship Id="rId4" Type="http://schemas.openxmlformats.org/officeDocument/2006/relationships/slideLayout" Target="../slideLayouts/slideLayout2.xml"/><Relationship Id="rId9" Type="http://schemas.openxmlformats.org/officeDocument/2006/relationships/image" Target="../media/image10.png"/></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audio" Target="../media/media4.m4a"/><Relationship Id="rId7" Type="http://schemas.microsoft.com/office/2007/relationships/hdphoto" Target="../media/hdphoto1.wdp"/><Relationship Id="rId2" Type="http://schemas.microsoft.com/office/2007/relationships/media" Target="../media/media4.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 Id="rId9"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5.m4a"/><Relationship Id="rId7" Type="http://schemas.microsoft.com/office/2007/relationships/hdphoto" Target="../media/hdphoto1.wdp"/><Relationship Id="rId2" Type="http://schemas.microsoft.com/office/2007/relationships/media" Target="../media/media5.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6.m4a"/><Relationship Id="rId7" Type="http://schemas.microsoft.com/office/2007/relationships/hdphoto" Target="../media/hdphoto1.wdp"/><Relationship Id="rId2" Type="http://schemas.microsoft.com/office/2007/relationships/media" Target="../media/media6.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microsoft.com/office/2007/relationships/hdphoto" Target="../media/hdphoto1.wdp"/><Relationship Id="rId5" Type="http://schemas.openxmlformats.org/officeDocument/2006/relationships/image" Target="../media/image12.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45" name="Rectangle 1044">
            <a:extLst>
              <a:ext uri="{FF2B5EF4-FFF2-40B4-BE49-F238E27FC236}">
                <a16:creationId xmlns:a16="http://schemas.microsoft.com/office/drawing/2014/main" id="{6F828D28-8E09-41CC-8229-3070B5467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41" name="Picture 1040">
            <a:extLst>
              <a:ext uri="{FF2B5EF4-FFF2-40B4-BE49-F238E27FC236}">
                <a16:creationId xmlns:a16="http://schemas.microsoft.com/office/drawing/2014/main" id="{9884BFB5-5F47-AD6E-492A-AB44A3815AF0}"/>
              </a:ext>
            </a:extLst>
          </p:cNvPr>
          <p:cNvPicPr>
            <a:picLocks noGrp="1" noRot="1" noChangeAspect="1" noMove="1" noResize="1" noEditPoints="1" noAdjustHandles="1" noChangeArrowheads="1" noChangeShapeType="1" noCrop="1"/>
          </p:cNvPicPr>
          <p:nvPr/>
        </p:nvPicPr>
        <p:blipFill>
          <a:blip r:embed="rId6">
            <a:extLst>
              <a:ext uri="{BEBA8EAE-BF5A-486C-A8C5-ECC9F3942E4B}">
                <a14:imgProps xmlns:a14="http://schemas.microsoft.com/office/drawing/2010/main">
                  <a14:imgLayer r:embed="rId7">
                    <a14:imgEffect>
                      <a14:sharpenSoften amount="100000"/>
                    </a14:imgEffect>
                  </a14:imgLayer>
                </a14:imgProps>
              </a:ext>
              <a:ext uri="{28A0092B-C50C-407E-A947-70E740481C1C}">
                <a14:useLocalDpi xmlns:a14="http://schemas.microsoft.com/office/drawing/2010/main" val="0"/>
              </a:ext>
            </a:extLst>
          </a:blip>
          <a:srcRect l="8334" r="8334"/>
          <a:stretch/>
        </p:blipFill>
        <p:spPr>
          <a:xfrm>
            <a:off x="20" y="-22"/>
            <a:ext cx="12191977" cy="6858022"/>
          </a:xfrm>
          <a:prstGeom prst="rect">
            <a:avLst/>
          </a:prstGeom>
          <a:effectLst>
            <a:outerShdw blurRad="50800" dist="50800" dir="5400000" algn="ctr" rotWithShape="0">
              <a:srgbClr val="83ACA6"/>
            </a:outerShdw>
          </a:effectLst>
        </p:spPr>
      </p:pic>
      <p:sp>
        <p:nvSpPr>
          <p:cNvPr id="1047" name="Rectangle 1046">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03377" y="1100316"/>
            <a:ext cx="6858003" cy="4657347"/>
          </a:xfrm>
          <a:prstGeom prst="rect">
            <a:avLst/>
          </a:prstGeom>
          <a:gradFill flip="none" rotWithShape="1">
            <a:gsLst>
              <a:gs pos="48000">
                <a:srgbClr val="000000">
                  <a:alpha val="24000"/>
                </a:srgbClr>
              </a:gs>
              <a:gs pos="85000">
                <a:srgbClr val="000000">
                  <a:alpha val="45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12E133-1247-0A3A-5701-AE5A8B03512E}"/>
              </a:ext>
            </a:extLst>
          </p:cNvPr>
          <p:cNvSpPr>
            <a:spLocks noGrp="1"/>
          </p:cNvSpPr>
          <p:nvPr>
            <p:ph type="ctrTitle"/>
          </p:nvPr>
        </p:nvSpPr>
        <p:spPr>
          <a:xfrm>
            <a:off x="1823523" y="2952632"/>
            <a:ext cx="3141953" cy="952713"/>
          </a:xfrm>
        </p:spPr>
        <p:txBody>
          <a:bodyPr anchor="t">
            <a:normAutofit/>
          </a:bodyPr>
          <a:lstStyle/>
          <a:p>
            <a:pPr algn="l"/>
            <a:r>
              <a:rPr lang="en-CA" sz="5200" dirty="0">
                <a:solidFill>
                  <a:srgbClr val="FFFFFF"/>
                </a:solidFill>
              </a:rPr>
              <a:t>CBC News</a:t>
            </a:r>
          </a:p>
        </p:txBody>
      </p:sp>
      <p:sp>
        <p:nvSpPr>
          <p:cNvPr id="3" name="Subtitle 2">
            <a:extLst>
              <a:ext uri="{FF2B5EF4-FFF2-40B4-BE49-F238E27FC236}">
                <a16:creationId xmlns:a16="http://schemas.microsoft.com/office/drawing/2014/main" id="{509DC214-09AB-68C1-62E4-7B53EEFC11AE}"/>
              </a:ext>
            </a:extLst>
          </p:cNvPr>
          <p:cNvSpPr>
            <a:spLocks noGrp="1"/>
          </p:cNvSpPr>
          <p:nvPr>
            <p:ph type="subTitle" idx="1"/>
          </p:nvPr>
        </p:nvSpPr>
        <p:spPr>
          <a:xfrm>
            <a:off x="336776" y="1890076"/>
            <a:ext cx="3977696" cy="651883"/>
          </a:xfrm>
        </p:spPr>
        <p:txBody>
          <a:bodyPr anchor="b">
            <a:normAutofit/>
          </a:bodyPr>
          <a:lstStyle/>
          <a:p>
            <a:pPr algn="l"/>
            <a:r>
              <a:rPr lang="en-CA" dirty="0">
                <a:solidFill>
                  <a:srgbClr val="FFFFFF"/>
                </a:solidFill>
              </a:rPr>
              <a:t>Re-design the webpage for</a:t>
            </a:r>
          </a:p>
        </p:txBody>
      </p:sp>
      <p:sp>
        <p:nvSpPr>
          <p:cNvPr id="1049" name="Rectangle 1048">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40187" y="2206184"/>
            <a:ext cx="6858003" cy="2445624"/>
          </a:xfrm>
          <a:prstGeom prst="rect">
            <a:avLst/>
          </a:prstGeom>
          <a:gradFill flip="none" rotWithShape="1">
            <a:gsLst>
              <a:gs pos="48000">
                <a:srgbClr val="000000">
                  <a:alpha val="24000"/>
                </a:srgbClr>
              </a:gs>
              <a:gs pos="85000">
                <a:srgbClr val="000000">
                  <a:alpha val="45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FF7D3CB-C338-46D0-1AA4-33A45E9954C8}"/>
              </a:ext>
            </a:extLst>
          </p:cNvPr>
          <p:cNvSpPr txBox="1"/>
          <p:nvPr/>
        </p:nvSpPr>
        <p:spPr>
          <a:xfrm>
            <a:off x="3728906" y="4062703"/>
            <a:ext cx="1564548" cy="369332"/>
          </a:xfrm>
          <a:prstGeom prst="rect">
            <a:avLst/>
          </a:prstGeom>
          <a:noFill/>
        </p:spPr>
        <p:txBody>
          <a:bodyPr wrap="square">
            <a:spAutoFit/>
          </a:bodyPr>
          <a:lstStyle/>
          <a:p>
            <a:pPr algn="l"/>
            <a:r>
              <a:rPr lang="en-CA" dirty="0">
                <a:solidFill>
                  <a:srgbClr val="FFFFFF"/>
                </a:solidFill>
              </a:rPr>
              <a:t>Tina L Cao</a:t>
            </a:r>
          </a:p>
        </p:txBody>
      </p:sp>
      <p:pic>
        <p:nvPicPr>
          <p:cNvPr id="1053" name="Audio 1052">
            <a:hlinkClick r:id="" action="ppaction://media"/>
            <a:extLst>
              <a:ext uri="{FF2B5EF4-FFF2-40B4-BE49-F238E27FC236}">
                <a16:creationId xmlns:a16="http://schemas.microsoft.com/office/drawing/2014/main" id="{BD98733A-BE7B-B824-61DC-BD60FF292A54}"/>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61075" t="-161075" r="-161075" b="-1610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1749490645"/>
      </p:ext>
    </p:extLst>
  </p:cSld>
  <p:clrMapOvr>
    <a:masterClrMapping/>
  </p:clrMapOvr>
  <mc:AlternateContent xmlns:mc="http://schemas.openxmlformats.org/markup-compatibility/2006">
    <mc:Choice xmlns:p14="http://schemas.microsoft.com/office/powerpoint/2010/main" Requires="p14">
      <p:transition spd="med" p14:dur="700" advTm="5108">
        <p:fade/>
      </p:transition>
    </mc:Choice>
    <mc:Fallback>
      <p:transition spd="med" advTm="510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53"/>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9">
                                            <p:txEl>
                                              <p:pRg st="0" end="0"/>
                                            </p:txEl>
                                          </p:spTgt>
                                        </p:tgtEl>
                                        <p:attrNameLst>
                                          <p:attrName>style.visibility</p:attrName>
                                        </p:attrNameLst>
                                      </p:cBhvr>
                                      <p:to>
                                        <p:strVal val="visible"/>
                                      </p:to>
                                    </p:set>
                                    <p:animEffect transition="in" filter="fade">
                                      <p:cBhvr>
                                        <p:cTn id="21"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1053"/>
                </p:tgtEl>
              </p:cMediaNode>
            </p:audio>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6F0569C-CF2D-17F5-FB70-6FE8B12442F9}"/>
              </a:ext>
            </a:extLst>
          </p:cNvPr>
          <p:cNvPicPr/>
          <p:nvPr/>
        </p:nvPicPr>
        <p:blipFill>
          <a:blip r:embed="rId6">
            <a:extLst>
              <a:ext uri="{BEBA8EAE-BF5A-486C-A8C5-ECC9F3942E4B}">
                <a14:imgProps xmlns:a14="http://schemas.microsoft.com/office/drawing/2010/main">
                  <a14:imgLayer r:embed="rId7">
                    <a14:imgEffect>
                      <a14:sharpenSoften amount="-50000"/>
                    </a14:imgEffect>
                  </a14:imgLayer>
                </a14:imgProps>
              </a:ext>
              <a:ext uri="{28A0092B-C50C-407E-A947-70E740481C1C}">
                <a14:useLocalDpi xmlns:a14="http://schemas.microsoft.com/office/drawing/2010/main" val="0"/>
              </a:ext>
            </a:extLst>
          </a:blip>
          <a:srcRect l="8334" r="8334"/>
          <a:stretch/>
        </p:blipFill>
        <p:spPr>
          <a:xfrm>
            <a:off x="20" y="-22"/>
            <a:ext cx="12191977" cy="6858022"/>
          </a:xfrm>
          <a:prstGeom prst="rect">
            <a:avLst/>
          </a:prstGeom>
          <a:effectLst>
            <a:outerShdw blurRad="50800" dist="50800" dir="5400000" algn="ctr" rotWithShape="0">
              <a:srgbClr val="83ACA6"/>
            </a:outerShdw>
          </a:effectLst>
        </p:spPr>
      </p:pic>
      <p:sp>
        <p:nvSpPr>
          <p:cNvPr id="2" name="Title 1">
            <a:extLst>
              <a:ext uri="{FF2B5EF4-FFF2-40B4-BE49-F238E27FC236}">
                <a16:creationId xmlns:a16="http://schemas.microsoft.com/office/drawing/2014/main" id="{8FCFA8A4-BD9B-0122-98CD-7E1464BF8AE6}"/>
              </a:ext>
            </a:extLst>
          </p:cNvPr>
          <p:cNvSpPr>
            <a:spLocks noGrp="1"/>
          </p:cNvSpPr>
          <p:nvPr>
            <p:ph type="title"/>
          </p:nvPr>
        </p:nvSpPr>
        <p:spPr>
          <a:xfrm>
            <a:off x="905312" y="0"/>
            <a:ext cx="10515600" cy="1325563"/>
          </a:xfrm>
        </p:spPr>
        <p:txBody>
          <a:bodyPr/>
          <a:lstStyle/>
          <a:p>
            <a:r>
              <a:rPr lang="en-CA" dirty="0">
                <a:solidFill>
                  <a:schemeClr val="bg1"/>
                </a:solidFill>
              </a:rPr>
              <a:t>CBC News - Interface</a:t>
            </a:r>
          </a:p>
        </p:txBody>
      </p:sp>
      <p:sp>
        <p:nvSpPr>
          <p:cNvPr id="5" name="TextBox 4">
            <a:extLst>
              <a:ext uri="{FF2B5EF4-FFF2-40B4-BE49-F238E27FC236}">
                <a16:creationId xmlns:a16="http://schemas.microsoft.com/office/drawing/2014/main" id="{3C38B270-78B7-5AEC-7392-763588C9DF11}"/>
              </a:ext>
            </a:extLst>
          </p:cNvPr>
          <p:cNvSpPr txBox="1"/>
          <p:nvPr/>
        </p:nvSpPr>
        <p:spPr>
          <a:xfrm>
            <a:off x="387990" y="1660831"/>
            <a:ext cx="6161714" cy="369332"/>
          </a:xfrm>
          <a:prstGeom prst="rect">
            <a:avLst/>
          </a:prstGeom>
          <a:noFill/>
        </p:spPr>
        <p:txBody>
          <a:bodyPr wrap="square">
            <a:spAutoFit/>
          </a:bodyPr>
          <a:lstStyle/>
          <a:p>
            <a:endParaRPr lang="en-CA" dirty="0">
              <a:solidFill>
                <a:schemeClr val="bg1"/>
              </a:solidFill>
            </a:endParaRPr>
          </a:p>
        </p:txBody>
      </p:sp>
      <p:pic>
        <p:nvPicPr>
          <p:cNvPr id="12" name="Picture 11">
            <a:extLst>
              <a:ext uri="{FF2B5EF4-FFF2-40B4-BE49-F238E27FC236}">
                <a16:creationId xmlns:a16="http://schemas.microsoft.com/office/drawing/2014/main" id="{FDEF0F2A-C53B-A3E2-8D74-8FFB00379D75}"/>
              </a:ext>
            </a:extLst>
          </p:cNvPr>
          <p:cNvPicPr>
            <a:picLocks noChangeAspect="1"/>
          </p:cNvPicPr>
          <p:nvPr/>
        </p:nvPicPr>
        <p:blipFill>
          <a:blip r:embed="rId8">
            <a:alphaModFix/>
          </a:blip>
          <a:stretch>
            <a:fillRect/>
          </a:stretch>
        </p:blipFill>
        <p:spPr>
          <a:xfrm>
            <a:off x="905312" y="1464014"/>
            <a:ext cx="4419700" cy="2102922"/>
          </a:xfrm>
          <a:prstGeom prst="rect">
            <a:avLst/>
          </a:prstGeom>
          <a:effectLst>
            <a:glow>
              <a:schemeClr val="bg1">
                <a:lumMod val="75000"/>
                <a:alpha val="0"/>
              </a:schemeClr>
            </a:glow>
            <a:softEdge rad="50800"/>
          </a:effectLst>
        </p:spPr>
      </p:pic>
      <p:pic>
        <p:nvPicPr>
          <p:cNvPr id="14" name="Picture 13" descr="A screenshot of a computer&#10;&#10;Description automatically generated">
            <a:extLst>
              <a:ext uri="{FF2B5EF4-FFF2-40B4-BE49-F238E27FC236}">
                <a16:creationId xmlns:a16="http://schemas.microsoft.com/office/drawing/2014/main" id="{584C5EDC-4763-12F6-9389-8516DE56348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767610" y="1461227"/>
            <a:ext cx="3083270" cy="2103689"/>
          </a:xfrm>
          <a:prstGeom prst="rect">
            <a:avLst/>
          </a:prstGeom>
          <a:effectLst>
            <a:softEdge rad="0"/>
          </a:effectLst>
        </p:spPr>
      </p:pic>
      <mc:AlternateContent xmlns:mc="http://schemas.openxmlformats.org/markup-compatibility/2006" xmlns:p14="http://schemas.microsoft.com/office/powerpoint/2010/main">
        <mc:Choice Requires="p14">
          <p:contentPart p14:bwMode="auto" r:id="rId10">
            <p14:nvContentPartPr>
              <p14:cNvPr id="21" name="Ink 20">
                <a:extLst>
                  <a:ext uri="{FF2B5EF4-FFF2-40B4-BE49-F238E27FC236}">
                    <a16:creationId xmlns:a16="http://schemas.microsoft.com/office/drawing/2014/main" id="{786AEB3A-5E32-E930-F66E-08D631362129}"/>
                  </a:ext>
                </a:extLst>
              </p14:cNvPr>
              <p14:cNvContentPartPr/>
              <p14:nvPr/>
            </p14:nvContentPartPr>
            <p14:xfrm>
              <a:off x="13929200" y="2326800"/>
              <a:ext cx="360" cy="360"/>
            </p14:xfrm>
          </p:contentPart>
        </mc:Choice>
        <mc:Fallback xmlns="">
          <p:pic>
            <p:nvPicPr>
              <p:cNvPr id="21" name="Ink 20">
                <a:extLst>
                  <a:ext uri="{FF2B5EF4-FFF2-40B4-BE49-F238E27FC236}">
                    <a16:creationId xmlns:a16="http://schemas.microsoft.com/office/drawing/2014/main" id="{786AEB3A-5E32-E930-F66E-08D631362129}"/>
                  </a:ext>
                </a:extLst>
              </p:cNvPr>
              <p:cNvPicPr/>
              <p:nvPr/>
            </p:nvPicPr>
            <p:blipFill>
              <a:blip r:embed="rId11"/>
              <a:stretch>
                <a:fillRect/>
              </a:stretch>
            </p:blipFill>
            <p:spPr>
              <a:xfrm>
                <a:off x="13923080" y="2320680"/>
                <a:ext cx="12600" cy="12600"/>
              </a:xfrm>
              <a:prstGeom prst="rect">
                <a:avLst/>
              </a:prstGeom>
            </p:spPr>
          </p:pic>
        </mc:Fallback>
      </mc:AlternateContent>
      <p:sp>
        <p:nvSpPr>
          <p:cNvPr id="27" name="TextBox 26">
            <a:extLst>
              <a:ext uri="{FF2B5EF4-FFF2-40B4-BE49-F238E27FC236}">
                <a16:creationId xmlns:a16="http://schemas.microsoft.com/office/drawing/2014/main" id="{093CE7C7-E810-1A01-729A-0DFD60FEA8F7}"/>
              </a:ext>
            </a:extLst>
          </p:cNvPr>
          <p:cNvSpPr txBox="1"/>
          <p:nvPr/>
        </p:nvSpPr>
        <p:spPr>
          <a:xfrm>
            <a:off x="2016103" y="6030026"/>
            <a:ext cx="3501388" cy="400110"/>
          </a:xfrm>
          <a:prstGeom prst="rect">
            <a:avLst/>
          </a:prstGeom>
          <a:noFill/>
        </p:spPr>
        <p:txBody>
          <a:bodyPr wrap="square">
            <a:spAutoFit/>
          </a:bodyPr>
          <a:lstStyle/>
          <a:p>
            <a:pPr algn="l"/>
            <a:r>
              <a:rPr lang="en-CA" sz="2000" dirty="0">
                <a:solidFill>
                  <a:srgbClr val="FFFFFF"/>
                </a:solidFill>
              </a:rPr>
              <a:t>Original Layout</a:t>
            </a:r>
          </a:p>
        </p:txBody>
      </p:sp>
      <p:sp>
        <p:nvSpPr>
          <p:cNvPr id="29" name="TextBox 28">
            <a:extLst>
              <a:ext uri="{FF2B5EF4-FFF2-40B4-BE49-F238E27FC236}">
                <a16:creationId xmlns:a16="http://schemas.microsoft.com/office/drawing/2014/main" id="{C47FFDA9-9ADF-A5A2-525E-5038A7292A4D}"/>
              </a:ext>
            </a:extLst>
          </p:cNvPr>
          <p:cNvSpPr txBox="1"/>
          <p:nvPr/>
        </p:nvSpPr>
        <p:spPr>
          <a:xfrm>
            <a:off x="8425204" y="6028600"/>
            <a:ext cx="3501388" cy="400110"/>
          </a:xfrm>
          <a:prstGeom prst="rect">
            <a:avLst/>
          </a:prstGeom>
          <a:noFill/>
        </p:spPr>
        <p:txBody>
          <a:bodyPr wrap="square">
            <a:spAutoFit/>
          </a:bodyPr>
          <a:lstStyle/>
          <a:p>
            <a:pPr algn="l"/>
            <a:r>
              <a:rPr lang="en-US" sz="2000" dirty="0">
                <a:solidFill>
                  <a:srgbClr val="FFFFFF"/>
                </a:solidFill>
              </a:rPr>
              <a:t>Updated Layout</a:t>
            </a:r>
            <a:endParaRPr lang="en-CA" sz="2000" dirty="0">
              <a:solidFill>
                <a:srgbClr val="FFFFFF"/>
              </a:solidFill>
            </a:endParaRPr>
          </a:p>
        </p:txBody>
      </p:sp>
      <p:pic>
        <p:nvPicPr>
          <p:cNvPr id="6" name="Picture 5">
            <a:extLst>
              <a:ext uri="{FF2B5EF4-FFF2-40B4-BE49-F238E27FC236}">
                <a16:creationId xmlns:a16="http://schemas.microsoft.com/office/drawing/2014/main" id="{9C553437-8D9E-8CF5-7160-E4DDF205E5E1}"/>
              </a:ext>
            </a:extLst>
          </p:cNvPr>
          <p:cNvPicPr>
            <a:picLocks noChangeAspect="1"/>
          </p:cNvPicPr>
          <p:nvPr/>
        </p:nvPicPr>
        <p:blipFill>
          <a:blip r:embed="rId12"/>
          <a:stretch>
            <a:fillRect/>
          </a:stretch>
        </p:blipFill>
        <p:spPr>
          <a:xfrm>
            <a:off x="905312" y="3746307"/>
            <a:ext cx="4419700" cy="2102922"/>
          </a:xfrm>
          <a:prstGeom prst="rect">
            <a:avLst/>
          </a:prstGeom>
          <a:effectLst>
            <a:glow>
              <a:schemeClr val="bg1">
                <a:lumMod val="75000"/>
                <a:alpha val="0"/>
              </a:schemeClr>
            </a:glow>
            <a:softEdge rad="50800"/>
          </a:effectLst>
        </p:spPr>
      </p:pic>
      <p:pic>
        <p:nvPicPr>
          <p:cNvPr id="8" name="Picture 7" descr="A screenshot of a computer&#10;&#10;Description automatically generated">
            <a:extLst>
              <a:ext uri="{FF2B5EF4-FFF2-40B4-BE49-F238E27FC236}">
                <a16:creationId xmlns:a16="http://schemas.microsoft.com/office/drawing/2014/main" id="{5EF4624A-583B-8858-9C24-F4427D2AB4AA}"/>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767610" y="3745539"/>
            <a:ext cx="3083270" cy="2103690"/>
          </a:xfrm>
          <a:prstGeom prst="rect">
            <a:avLst/>
          </a:prstGeom>
        </p:spPr>
      </p:pic>
      <p:pic>
        <p:nvPicPr>
          <p:cNvPr id="86" name="Audio 85">
            <a:hlinkClick r:id="" action="ppaction://media"/>
            <a:extLst>
              <a:ext uri="{FF2B5EF4-FFF2-40B4-BE49-F238E27FC236}">
                <a16:creationId xmlns:a16="http://schemas.microsoft.com/office/drawing/2014/main" id="{584E45CD-2121-08B1-382F-970DDE903D1C}"/>
              </a:ext>
            </a:extLst>
          </p:cNvPr>
          <p:cNvPicPr>
            <a:picLocks noChangeAspect="1"/>
          </p:cNvPicPr>
          <p:nvPr>
            <a:audioFile r:link="rId3"/>
            <p:extLst>
              <p:ext uri="{DAA4B4D4-6D71-4841-9C94-3DE7FCFB9230}">
                <p14:media xmlns:p14="http://schemas.microsoft.com/office/powerpoint/2010/main" r:embed="rId2"/>
              </p:ext>
            </p:extLst>
          </p:nvPr>
        </p:nvPicPr>
        <p:blipFill>
          <a:blip r:embed="rId14"/>
          <a:srcRect l="-161075" t="-161075" r="-161075" b="-1610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558531086"/>
      </p:ext>
    </p:extLst>
  </p:cSld>
  <p:clrMapOvr>
    <a:masterClrMapping/>
  </p:clrMapOvr>
  <mc:AlternateContent xmlns:mc="http://schemas.openxmlformats.org/markup-compatibility/2006">
    <mc:Choice xmlns:p14="http://schemas.microsoft.com/office/powerpoint/2010/main" Requires="p14">
      <p:transition spd="slow" p14:dur="2000" advTm="21956"/>
    </mc:Choice>
    <mc:Fallback>
      <p:transition spd="slow" advTm="219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6"/>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childTnLst>
                          </p:cTn>
                        </p:par>
                        <p:par>
                          <p:cTn id="12" fill="hold">
                            <p:stCondLst>
                              <p:cond delay="500"/>
                            </p:stCondLst>
                            <p:childTnLst>
                              <p:par>
                                <p:cTn id="13" presetID="1"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par>
                          <p:cTn id="15" fill="hold">
                            <p:stCondLst>
                              <p:cond delay="500"/>
                            </p:stCondLst>
                            <p:childTnLst>
                              <p:par>
                                <p:cTn id="16" presetID="1" presetClass="entr" presetSubtype="0" fill="hold" grpId="0" nodeType="afterEffect">
                                  <p:stCondLst>
                                    <p:cond delay="0"/>
                                  </p:stCondLst>
                                  <p:childTnLst>
                                    <p:set>
                                      <p:cBhvr>
                                        <p:cTn id="17" dur="1" fill="hold">
                                          <p:stCondLst>
                                            <p:cond delay="0"/>
                                          </p:stCondLst>
                                        </p:cTn>
                                        <p:tgtEl>
                                          <p:spTgt spid="27"/>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499"/>
                                          </p:stCondLst>
                                        </p:cTn>
                                        <p:tgtEl>
                                          <p:spTgt spid="14"/>
                                        </p:tgtEl>
                                        <p:attrNameLst>
                                          <p:attrName>style.visibility</p:attrName>
                                        </p:attrNameLst>
                                      </p:cBhvr>
                                      <p:to>
                                        <p:strVal val="visible"/>
                                      </p:to>
                                    </p:set>
                                  </p:childTnLst>
                                </p:cTn>
                              </p:par>
                            </p:childTnLst>
                          </p:cTn>
                        </p:par>
                        <p:par>
                          <p:cTn id="22" fill="hold">
                            <p:stCondLst>
                              <p:cond delay="500"/>
                            </p:stCondLst>
                            <p:childTnLst>
                              <p:par>
                                <p:cTn id="23" presetID="1" presetClass="entr" presetSubtype="0" fill="hold" nodeType="after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par>
                          <p:cTn id="25" fill="hold">
                            <p:stCondLst>
                              <p:cond delay="500"/>
                            </p:stCondLst>
                            <p:childTnLst>
                              <p:par>
                                <p:cTn id="26" presetID="1" presetClass="entr" presetSubtype="0" fill="hold" grpId="0" nodeType="afterEffect">
                                  <p:stCondLst>
                                    <p:cond delay="0"/>
                                  </p:stCondLst>
                                  <p:childTnLst>
                                    <p:set>
                                      <p:cBhvr>
                                        <p:cTn id="27"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8" fill="hold" display="0">
                  <p:stCondLst>
                    <p:cond delay="indefinite"/>
                  </p:stCondLst>
                  <p:endCondLst>
                    <p:cond evt="onStopAudio" delay="0">
                      <p:tgtEl>
                        <p:sldTgt/>
                      </p:tgtEl>
                    </p:cond>
                  </p:endCondLst>
                </p:cTn>
                <p:tgtEl>
                  <p:spTgt spid="86"/>
                </p:tgtEl>
              </p:cMediaNode>
            </p:audio>
          </p:childTnLst>
        </p:cTn>
      </p:par>
    </p:tnLst>
    <p:bldLst>
      <p:bldP spid="27" grpId="0"/>
      <p:bldP spid="2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764B1D3-B935-1A22-A281-D34D62646FF9}"/>
              </a:ext>
            </a:extLst>
          </p:cNvPr>
          <p:cNvPicPr/>
          <p:nvPr/>
        </p:nvPicPr>
        <p:blipFill>
          <a:blip r:embed="rId6">
            <a:extLst>
              <a:ext uri="{BEBA8EAE-BF5A-486C-A8C5-ECC9F3942E4B}">
                <a14:imgProps xmlns:a14="http://schemas.microsoft.com/office/drawing/2010/main">
                  <a14:imgLayer r:embed="rId7">
                    <a14:imgEffect>
                      <a14:sharpenSoften amount="-50000"/>
                    </a14:imgEffect>
                  </a14:imgLayer>
                </a14:imgProps>
              </a:ext>
              <a:ext uri="{28A0092B-C50C-407E-A947-70E740481C1C}">
                <a14:useLocalDpi xmlns:a14="http://schemas.microsoft.com/office/drawing/2010/main" val="0"/>
              </a:ext>
            </a:extLst>
          </a:blip>
          <a:srcRect l="8334" r="8334"/>
          <a:stretch/>
        </p:blipFill>
        <p:spPr>
          <a:xfrm>
            <a:off x="20" y="-22"/>
            <a:ext cx="12191977" cy="6858022"/>
          </a:xfrm>
          <a:prstGeom prst="rect">
            <a:avLst/>
          </a:prstGeom>
          <a:effectLst>
            <a:outerShdw blurRad="50800" dist="50800" dir="5400000" algn="ctr" rotWithShape="0">
              <a:srgbClr val="83ACA6"/>
            </a:outerShdw>
          </a:effectLst>
        </p:spPr>
      </p:pic>
      <p:sp>
        <p:nvSpPr>
          <p:cNvPr id="2" name="Title 1">
            <a:extLst>
              <a:ext uri="{FF2B5EF4-FFF2-40B4-BE49-F238E27FC236}">
                <a16:creationId xmlns:a16="http://schemas.microsoft.com/office/drawing/2014/main" id="{8FCFA8A4-BD9B-0122-98CD-7E1464BF8AE6}"/>
              </a:ext>
            </a:extLst>
          </p:cNvPr>
          <p:cNvSpPr>
            <a:spLocks noGrp="1"/>
          </p:cNvSpPr>
          <p:nvPr>
            <p:ph type="title"/>
          </p:nvPr>
        </p:nvSpPr>
        <p:spPr>
          <a:xfrm>
            <a:off x="905312" y="0"/>
            <a:ext cx="10515600" cy="1325563"/>
          </a:xfrm>
        </p:spPr>
        <p:txBody>
          <a:bodyPr/>
          <a:lstStyle/>
          <a:p>
            <a:r>
              <a:rPr lang="en-CA" dirty="0">
                <a:solidFill>
                  <a:schemeClr val="bg1"/>
                </a:solidFill>
              </a:rPr>
              <a:t>CBC News – Task and Motivation</a:t>
            </a:r>
          </a:p>
        </p:txBody>
      </p:sp>
      <p:sp>
        <p:nvSpPr>
          <p:cNvPr id="5" name="TextBox 4">
            <a:extLst>
              <a:ext uri="{FF2B5EF4-FFF2-40B4-BE49-F238E27FC236}">
                <a16:creationId xmlns:a16="http://schemas.microsoft.com/office/drawing/2014/main" id="{3C38B270-78B7-5AEC-7392-763588C9DF11}"/>
              </a:ext>
            </a:extLst>
          </p:cNvPr>
          <p:cNvSpPr txBox="1"/>
          <p:nvPr/>
        </p:nvSpPr>
        <p:spPr>
          <a:xfrm>
            <a:off x="456814" y="1475903"/>
            <a:ext cx="7399159" cy="400110"/>
          </a:xfrm>
          <a:prstGeom prst="rect">
            <a:avLst/>
          </a:prstGeom>
          <a:noFill/>
        </p:spPr>
        <p:txBody>
          <a:bodyPr wrap="square">
            <a:spAutoFit/>
          </a:bodyPr>
          <a:lstStyle/>
          <a:p>
            <a:pPr marL="285750" indent="-285750">
              <a:buSzPct val="50000"/>
              <a:buFont typeface="Wingdings" panose="05000000000000000000" pitchFamily="2" charset="2"/>
              <a:buChar char="q"/>
            </a:pPr>
            <a:r>
              <a:rPr lang="en-US" sz="2000" b="0" i="0" dirty="0">
                <a:solidFill>
                  <a:schemeClr val="bg1"/>
                </a:solidFill>
                <a:effectLst/>
              </a:rPr>
              <a:t>Transforming the comment section into a pop-up window</a:t>
            </a:r>
            <a:endParaRPr lang="en-CA" sz="2000" dirty="0">
              <a:solidFill>
                <a:schemeClr val="bg1"/>
              </a:solidFill>
            </a:endParaRPr>
          </a:p>
        </p:txBody>
      </p:sp>
      <p:pic>
        <p:nvPicPr>
          <p:cNvPr id="3" name="Picture 2">
            <a:extLst>
              <a:ext uri="{FF2B5EF4-FFF2-40B4-BE49-F238E27FC236}">
                <a16:creationId xmlns:a16="http://schemas.microsoft.com/office/drawing/2014/main" id="{5448513B-DA62-636E-7B52-BE51607471F8}"/>
              </a:ext>
            </a:extLst>
          </p:cNvPr>
          <p:cNvPicPr>
            <a:picLocks noChangeAspect="1"/>
          </p:cNvPicPr>
          <p:nvPr/>
        </p:nvPicPr>
        <p:blipFill>
          <a:blip r:embed="rId8"/>
          <a:stretch>
            <a:fillRect/>
          </a:stretch>
        </p:blipFill>
        <p:spPr>
          <a:xfrm>
            <a:off x="7588843" y="2935178"/>
            <a:ext cx="3832069" cy="2614589"/>
          </a:xfrm>
          <a:prstGeom prst="rect">
            <a:avLst/>
          </a:prstGeom>
        </p:spPr>
      </p:pic>
      <p:pic>
        <p:nvPicPr>
          <p:cNvPr id="7" name="Picture 6">
            <a:extLst>
              <a:ext uri="{FF2B5EF4-FFF2-40B4-BE49-F238E27FC236}">
                <a16:creationId xmlns:a16="http://schemas.microsoft.com/office/drawing/2014/main" id="{6DC69762-D2E5-3F74-EC3E-B799EDE1B764}"/>
              </a:ext>
            </a:extLst>
          </p:cNvPr>
          <p:cNvPicPr>
            <a:picLocks noChangeAspect="1"/>
          </p:cNvPicPr>
          <p:nvPr/>
        </p:nvPicPr>
        <p:blipFill>
          <a:blip r:embed="rId9"/>
          <a:stretch>
            <a:fillRect/>
          </a:stretch>
        </p:blipFill>
        <p:spPr>
          <a:xfrm>
            <a:off x="466647" y="2935179"/>
            <a:ext cx="5495069" cy="2614589"/>
          </a:xfrm>
          <a:prstGeom prst="rect">
            <a:avLst/>
          </a:prstGeom>
          <a:effectLst>
            <a:glow>
              <a:srgbClr val="FFFFFF"/>
            </a:glow>
            <a:softEdge rad="50800"/>
          </a:effectLst>
        </p:spPr>
      </p:pic>
      <p:sp>
        <p:nvSpPr>
          <p:cNvPr id="11" name="TextBox 10">
            <a:extLst>
              <a:ext uri="{FF2B5EF4-FFF2-40B4-BE49-F238E27FC236}">
                <a16:creationId xmlns:a16="http://schemas.microsoft.com/office/drawing/2014/main" id="{E5A73C83-3E4F-998D-D14D-80337A0F833F}"/>
              </a:ext>
            </a:extLst>
          </p:cNvPr>
          <p:cNvSpPr txBox="1"/>
          <p:nvPr/>
        </p:nvSpPr>
        <p:spPr>
          <a:xfrm>
            <a:off x="2174299" y="5803773"/>
            <a:ext cx="2632014" cy="400110"/>
          </a:xfrm>
          <a:prstGeom prst="rect">
            <a:avLst/>
          </a:prstGeom>
          <a:noFill/>
        </p:spPr>
        <p:txBody>
          <a:bodyPr wrap="square">
            <a:spAutoFit/>
          </a:bodyPr>
          <a:lstStyle/>
          <a:p>
            <a:pPr algn="l"/>
            <a:r>
              <a:rPr lang="en-CA" sz="2000" dirty="0">
                <a:solidFill>
                  <a:srgbClr val="FFFFFF"/>
                </a:solidFill>
              </a:rPr>
              <a:t>Original Layout</a:t>
            </a:r>
          </a:p>
        </p:txBody>
      </p:sp>
      <p:sp>
        <p:nvSpPr>
          <p:cNvPr id="12" name="TextBox 11">
            <a:extLst>
              <a:ext uri="{FF2B5EF4-FFF2-40B4-BE49-F238E27FC236}">
                <a16:creationId xmlns:a16="http://schemas.microsoft.com/office/drawing/2014/main" id="{957D124E-7E60-A241-F8C2-7DEB0FD22152}"/>
              </a:ext>
            </a:extLst>
          </p:cNvPr>
          <p:cNvSpPr txBox="1"/>
          <p:nvPr/>
        </p:nvSpPr>
        <p:spPr>
          <a:xfrm>
            <a:off x="8606258" y="5803773"/>
            <a:ext cx="2632014" cy="400110"/>
          </a:xfrm>
          <a:prstGeom prst="rect">
            <a:avLst/>
          </a:prstGeom>
          <a:noFill/>
        </p:spPr>
        <p:txBody>
          <a:bodyPr wrap="square">
            <a:spAutoFit/>
          </a:bodyPr>
          <a:lstStyle/>
          <a:p>
            <a:pPr algn="l"/>
            <a:r>
              <a:rPr lang="en-US" sz="2000" dirty="0">
                <a:solidFill>
                  <a:srgbClr val="FFFFFF"/>
                </a:solidFill>
              </a:rPr>
              <a:t>Updated Layout</a:t>
            </a:r>
            <a:endParaRPr lang="en-CA" sz="2000" dirty="0">
              <a:solidFill>
                <a:srgbClr val="FFFFFF"/>
              </a:solidFill>
            </a:endParaRPr>
          </a:p>
        </p:txBody>
      </p:sp>
      <p:pic>
        <p:nvPicPr>
          <p:cNvPr id="87" name="Audio 86">
            <a:hlinkClick r:id="" action="ppaction://media"/>
            <a:extLst>
              <a:ext uri="{FF2B5EF4-FFF2-40B4-BE49-F238E27FC236}">
                <a16:creationId xmlns:a16="http://schemas.microsoft.com/office/drawing/2014/main" id="{5E59570A-C92B-A5B4-E502-321E35F1B18D}"/>
              </a:ext>
            </a:extLst>
          </p:cNvPr>
          <p:cNvPicPr>
            <a:picLocks noChangeAspect="1"/>
          </p:cNvPicPr>
          <p:nvPr>
            <a:audioFile r:link="rId3"/>
            <p:extLst>
              <p:ext uri="{DAA4B4D4-6D71-4841-9C94-3DE7FCFB9230}">
                <p14:media xmlns:p14="http://schemas.microsoft.com/office/powerpoint/2010/main" r:embed="rId2"/>
              </p:ext>
            </p:extLst>
          </p:nvPr>
        </p:nvPicPr>
        <p:blipFill>
          <a:blip r:embed="rId10"/>
          <a:srcRect l="-161075" t="-161075" r="-161075" b="-1610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567731826"/>
      </p:ext>
    </p:extLst>
  </p:cSld>
  <p:clrMapOvr>
    <a:masterClrMapping/>
  </p:clrMapOvr>
  <mc:AlternateContent xmlns:mc="http://schemas.openxmlformats.org/markup-compatibility/2006">
    <mc:Choice xmlns:p14="http://schemas.microsoft.com/office/powerpoint/2010/main" Requires="p14">
      <p:transition spd="slow" p14:dur="2000" advTm="15218"/>
    </mc:Choice>
    <mc:Fallback>
      <p:transition spd="slow" advTm="152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7"/>
                                        </p:tgtEl>
                                      </p:cBhvr>
                                    </p:cmd>
                                  </p:childTnLst>
                                </p:cTn>
                              </p:par>
                              <p:par>
                                <p:cTn id="7" presetID="10"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1" fill="hold" display="0">
                  <p:stCondLst>
                    <p:cond delay="indefinite"/>
                  </p:stCondLst>
                  <p:endCondLst>
                    <p:cond evt="onStopAudio" delay="0">
                      <p:tgtEl>
                        <p:sldTgt/>
                      </p:tgtEl>
                    </p:cond>
                  </p:endCondLst>
                </p:cTn>
                <p:tgtEl>
                  <p:spTgt spid="87"/>
                </p:tgtEl>
              </p:cMediaNode>
            </p:audio>
          </p:childTnLst>
        </p:cTn>
      </p:par>
    </p:tnLst>
    <p:bldLst>
      <p:bldP spid="5"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764B1D3-B935-1A22-A281-D34D62646FF9}"/>
              </a:ext>
            </a:extLst>
          </p:cNvPr>
          <p:cNvPicPr>
            <a:picLocks noGrp="1" noRot="1" noMove="1" noResize="1" noEditPoints="1" noAdjustHandles="1" noChangeArrowheads="1" noChangeShapeType="1" noCrop="1"/>
          </p:cNvPicPr>
          <p:nvPr/>
        </p:nvPicPr>
        <p:blipFill>
          <a:blip r:embed="rId6">
            <a:extLst>
              <a:ext uri="{BEBA8EAE-BF5A-486C-A8C5-ECC9F3942E4B}">
                <a14:imgProps xmlns:a14="http://schemas.microsoft.com/office/drawing/2010/main">
                  <a14:imgLayer r:embed="rId7">
                    <a14:imgEffect>
                      <a14:sharpenSoften amount="-50000"/>
                    </a14:imgEffect>
                  </a14:imgLayer>
                </a14:imgProps>
              </a:ext>
              <a:ext uri="{28A0092B-C50C-407E-A947-70E740481C1C}">
                <a14:useLocalDpi xmlns:a14="http://schemas.microsoft.com/office/drawing/2010/main" val="0"/>
              </a:ext>
            </a:extLst>
          </a:blip>
          <a:srcRect l="8334" r="8334"/>
          <a:stretch/>
        </p:blipFill>
        <p:spPr>
          <a:xfrm>
            <a:off x="20" y="-22"/>
            <a:ext cx="12191977" cy="6858022"/>
          </a:xfrm>
          <a:prstGeom prst="rect">
            <a:avLst/>
          </a:prstGeom>
          <a:effectLst>
            <a:outerShdw blurRad="50800" dist="50800" dir="5400000" algn="ctr" rotWithShape="0">
              <a:srgbClr val="83ACA6"/>
            </a:outerShdw>
          </a:effectLst>
        </p:spPr>
      </p:pic>
      <p:sp>
        <p:nvSpPr>
          <p:cNvPr id="2" name="Title 1">
            <a:extLst>
              <a:ext uri="{FF2B5EF4-FFF2-40B4-BE49-F238E27FC236}">
                <a16:creationId xmlns:a16="http://schemas.microsoft.com/office/drawing/2014/main" id="{8FCFA8A4-BD9B-0122-98CD-7E1464BF8AE6}"/>
              </a:ext>
            </a:extLst>
          </p:cNvPr>
          <p:cNvSpPr>
            <a:spLocks noGrp="1"/>
          </p:cNvSpPr>
          <p:nvPr>
            <p:ph type="title"/>
          </p:nvPr>
        </p:nvSpPr>
        <p:spPr>
          <a:xfrm>
            <a:off x="905312" y="0"/>
            <a:ext cx="10515600" cy="1325563"/>
          </a:xfrm>
        </p:spPr>
        <p:txBody>
          <a:bodyPr/>
          <a:lstStyle/>
          <a:p>
            <a:r>
              <a:rPr lang="en-CA" dirty="0">
                <a:solidFill>
                  <a:schemeClr val="bg1"/>
                </a:solidFill>
              </a:rPr>
              <a:t>CBC News – Goals and Hypothesis</a:t>
            </a:r>
          </a:p>
        </p:txBody>
      </p:sp>
      <p:sp>
        <p:nvSpPr>
          <p:cNvPr id="6" name="TextBox 5">
            <a:extLst>
              <a:ext uri="{FF2B5EF4-FFF2-40B4-BE49-F238E27FC236}">
                <a16:creationId xmlns:a16="http://schemas.microsoft.com/office/drawing/2014/main" id="{81D97C75-657B-4471-3EAD-777C3D91E12B}"/>
              </a:ext>
            </a:extLst>
          </p:cNvPr>
          <p:cNvSpPr txBox="1"/>
          <p:nvPr/>
        </p:nvSpPr>
        <p:spPr>
          <a:xfrm>
            <a:off x="461191" y="1492716"/>
            <a:ext cx="8092874" cy="400110"/>
          </a:xfrm>
          <a:prstGeom prst="rect">
            <a:avLst/>
          </a:prstGeom>
          <a:noFill/>
        </p:spPr>
        <p:txBody>
          <a:bodyPr wrap="square">
            <a:spAutoFit/>
          </a:bodyPr>
          <a:lstStyle/>
          <a:p>
            <a:pPr marL="285750" indent="-285750">
              <a:buSzPct val="50000"/>
              <a:buFont typeface="Wingdings" panose="05000000000000000000" pitchFamily="2" charset="2"/>
              <a:buChar char="q"/>
            </a:pPr>
            <a:r>
              <a:rPr lang="en-US" sz="2000" dirty="0">
                <a:solidFill>
                  <a:schemeClr val="bg1"/>
                </a:solidFill>
              </a:rPr>
              <a:t>Determine which version yields greater satisfaction</a:t>
            </a:r>
            <a:endParaRPr lang="en-CA" sz="2000" dirty="0">
              <a:solidFill>
                <a:schemeClr val="bg1"/>
              </a:solidFill>
            </a:endParaRPr>
          </a:p>
        </p:txBody>
      </p:sp>
      <p:sp>
        <p:nvSpPr>
          <p:cNvPr id="5" name="TextBox 4">
            <a:extLst>
              <a:ext uri="{FF2B5EF4-FFF2-40B4-BE49-F238E27FC236}">
                <a16:creationId xmlns:a16="http://schemas.microsoft.com/office/drawing/2014/main" id="{EA84657E-DA4B-A428-E2F2-D21913228453}"/>
              </a:ext>
            </a:extLst>
          </p:cNvPr>
          <p:cNvSpPr txBox="1"/>
          <p:nvPr/>
        </p:nvSpPr>
        <p:spPr>
          <a:xfrm>
            <a:off x="461191" y="2460852"/>
            <a:ext cx="8184048" cy="400110"/>
          </a:xfrm>
          <a:prstGeom prst="rect">
            <a:avLst/>
          </a:prstGeom>
          <a:noFill/>
        </p:spPr>
        <p:txBody>
          <a:bodyPr wrap="square">
            <a:spAutoFit/>
          </a:bodyPr>
          <a:lstStyle/>
          <a:p>
            <a:pPr marL="285750" indent="-285750">
              <a:buSzPct val="50000"/>
              <a:buFont typeface="Wingdings" panose="05000000000000000000" pitchFamily="2" charset="2"/>
              <a:buChar char="q"/>
            </a:pPr>
            <a:r>
              <a:rPr lang="en-US" sz="2000" dirty="0">
                <a:solidFill>
                  <a:schemeClr val="bg1"/>
                </a:solidFill>
              </a:rPr>
              <a:t>Enhance visibility of the comment section</a:t>
            </a:r>
            <a:endParaRPr lang="en-CA" sz="2000" dirty="0">
              <a:solidFill>
                <a:schemeClr val="bg1"/>
              </a:solidFill>
            </a:endParaRPr>
          </a:p>
        </p:txBody>
      </p:sp>
      <p:sp>
        <p:nvSpPr>
          <p:cNvPr id="8" name="TextBox 7">
            <a:extLst>
              <a:ext uri="{FF2B5EF4-FFF2-40B4-BE49-F238E27FC236}">
                <a16:creationId xmlns:a16="http://schemas.microsoft.com/office/drawing/2014/main" id="{516825E0-2875-DED9-149F-F882AFA6CBD0}"/>
              </a:ext>
            </a:extLst>
          </p:cNvPr>
          <p:cNvSpPr txBox="1"/>
          <p:nvPr/>
        </p:nvSpPr>
        <p:spPr>
          <a:xfrm>
            <a:off x="461191" y="3428989"/>
            <a:ext cx="8092874" cy="400110"/>
          </a:xfrm>
          <a:prstGeom prst="rect">
            <a:avLst/>
          </a:prstGeom>
          <a:noFill/>
        </p:spPr>
        <p:txBody>
          <a:bodyPr wrap="square">
            <a:spAutoFit/>
          </a:bodyPr>
          <a:lstStyle/>
          <a:p>
            <a:pPr marL="285750" indent="-285750">
              <a:buSzPct val="50000"/>
              <a:buFont typeface="Wingdings" panose="05000000000000000000" pitchFamily="2" charset="2"/>
              <a:buChar char="q"/>
            </a:pPr>
            <a:r>
              <a:rPr lang="en-US" sz="2000" dirty="0">
                <a:solidFill>
                  <a:schemeClr val="bg1"/>
                </a:solidFill>
              </a:rPr>
              <a:t>The updated interface reduces memory workload</a:t>
            </a:r>
            <a:endParaRPr lang="en-CA" sz="2000" dirty="0">
              <a:solidFill>
                <a:schemeClr val="bg1"/>
              </a:solidFill>
            </a:endParaRPr>
          </a:p>
        </p:txBody>
      </p:sp>
      <p:pic>
        <p:nvPicPr>
          <p:cNvPr id="10" name="Picture 9" descr="A screenshot of a computer&#10;&#10;Description automatically generated">
            <a:extLst>
              <a:ext uri="{FF2B5EF4-FFF2-40B4-BE49-F238E27FC236}">
                <a16:creationId xmlns:a16="http://schemas.microsoft.com/office/drawing/2014/main" id="{358C25BA-AE61-BC2D-6992-9088F599D43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171119" y="2860962"/>
            <a:ext cx="4559690" cy="3111038"/>
          </a:xfrm>
          <a:prstGeom prst="rect">
            <a:avLst/>
          </a:prstGeom>
        </p:spPr>
      </p:pic>
      <p:pic>
        <p:nvPicPr>
          <p:cNvPr id="161" name="Audio 160">
            <a:hlinkClick r:id="" action="ppaction://media"/>
            <a:extLst>
              <a:ext uri="{FF2B5EF4-FFF2-40B4-BE49-F238E27FC236}">
                <a16:creationId xmlns:a16="http://schemas.microsoft.com/office/drawing/2014/main" id="{90FDFB6A-EE75-D8FE-B974-4FF848E1654E}"/>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61075" t="-161075" r="-161075" b="-1610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583988611"/>
      </p:ext>
    </p:extLst>
  </p:cSld>
  <p:clrMapOvr>
    <a:masterClrMapping/>
  </p:clrMapOvr>
  <mc:AlternateContent xmlns:mc="http://schemas.openxmlformats.org/markup-compatibility/2006">
    <mc:Choice xmlns:p14="http://schemas.microsoft.com/office/powerpoint/2010/main" Requires="p14">
      <p:transition spd="slow" p14:dur="2000" advTm="25632"/>
    </mc:Choice>
    <mc:Fallback>
      <p:transition spd="slow" advTm="256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1"/>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par>
                          <p:cTn id="20" fill="hold">
                            <p:stCondLst>
                              <p:cond delay="500"/>
                            </p:stCondLst>
                            <p:childTnLst>
                              <p:par>
                                <p:cTn id="21" presetID="10" presetClass="entr" presetSubtype="0"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4" fill="hold" display="0">
                  <p:stCondLst>
                    <p:cond delay="indefinite"/>
                  </p:stCondLst>
                  <p:endCondLst>
                    <p:cond evt="onStopAudio" delay="0">
                      <p:tgtEl>
                        <p:sldTgt/>
                      </p:tgtEl>
                    </p:cond>
                  </p:endCondLst>
                </p:cTn>
                <p:tgtEl>
                  <p:spTgt spid="161"/>
                </p:tgtEl>
              </p:cMediaNode>
            </p:audio>
          </p:childTnLst>
        </p:cTn>
      </p:par>
    </p:tnLst>
    <p:bldLst>
      <p:bldP spid="6" grpId="0"/>
      <p:bldP spid="5" grpId="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764B1D3-B935-1A22-A281-D34D62646FF9}"/>
              </a:ext>
            </a:extLst>
          </p:cNvPr>
          <p:cNvPicPr>
            <a:picLocks noGrp="1" noRot="1" noMove="1" noResize="1" noEditPoints="1" noAdjustHandles="1" noChangeArrowheads="1" noChangeShapeType="1" noCrop="1"/>
          </p:cNvPicPr>
          <p:nvPr/>
        </p:nvPicPr>
        <p:blipFill>
          <a:blip r:embed="rId6">
            <a:extLst>
              <a:ext uri="{BEBA8EAE-BF5A-486C-A8C5-ECC9F3942E4B}">
                <a14:imgProps xmlns:a14="http://schemas.microsoft.com/office/drawing/2010/main">
                  <a14:imgLayer r:embed="rId7">
                    <a14:imgEffect>
                      <a14:sharpenSoften amount="-50000"/>
                    </a14:imgEffect>
                  </a14:imgLayer>
                </a14:imgProps>
              </a:ext>
              <a:ext uri="{28A0092B-C50C-407E-A947-70E740481C1C}">
                <a14:useLocalDpi xmlns:a14="http://schemas.microsoft.com/office/drawing/2010/main" val="0"/>
              </a:ext>
            </a:extLst>
          </a:blip>
          <a:srcRect l="8334" r="8334"/>
          <a:stretch/>
        </p:blipFill>
        <p:spPr>
          <a:xfrm>
            <a:off x="20" y="-22"/>
            <a:ext cx="12191977" cy="6858022"/>
          </a:xfrm>
          <a:prstGeom prst="rect">
            <a:avLst/>
          </a:prstGeom>
          <a:effectLst>
            <a:outerShdw blurRad="50800" dist="50800" dir="5400000" algn="ctr" rotWithShape="0">
              <a:srgbClr val="83ACA6"/>
            </a:outerShdw>
          </a:effectLst>
        </p:spPr>
      </p:pic>
      <p:sp>
        <p:nvSpPr>
          <p:cNvPr id="2" name="Title 1">
            <a:extLst>
              <a:ext uri="{FF2B5EF4-FFF2-40B4-BE49-F238E27FC236}">
                <a16:creationId xmlns:a16="http://schemas.microsoft.com/office/drawing/2014/main" id="{8FCFA8A4-BD9B-0122-98CD-7E1464BF8AE6}"/>
              </a:ext>
            </a:extLst>
          </p:cNvPr>
          <p:cNvSpPr>
            <a:spLocks noGrp="1"/>
          </p:cNvSpPr>
          <p:nvPr>
            <p:ph type="title"/>
          </p:nvPr>
        </p:nvSpPr>
        <p:spPr>
          <a:xfrm>
            <a:off x="905312" y="0"/>
            <a:ext cx="10515600" cy="1325563"/>
          </a:xfrm>
        </p:spPr>
        <p:txBody>
          <a:bodyPr/>
          <a:lstStyle/>
          <a:p>
            <a:r>
              <a:rPr lang="en-CA" dirty="0">
                <a:solidFill>
                  <a:schemeClr val="bg1"/>
                </a:solidFill>
              </a:rPr>
              <a:t>CBC News - Experiment</a:t>
            </a:r>
          </a:p>
        </p:txBody>
      </p:sp>
      <p:sp>
        <p:nvSpPr>
          <p:cNvPr id="5" name="TextBox 4">
            <a:extLst>
              <a:ext uri="{FF2B5EF4-FFF2-40B4-BE49-F238E27FC236}">
                <a16:creationId xmlns:a16="http://schemas.microsoft.com/office/drawing/2014/main" id="{092247DC-5391-4F3D-7F44-8558DC1BAE37}"/>
              </a:ext>
            </a:extLst>
          </p:cNvPr>
          <p:cNvSpPr txBox="1"/>
          <p:nvPr/>
        </p:nvSpPr>
        <p:spPr>
          <a:xfrm>
            <a:off x="461207" y="1493203"/>
            <a:ext cx="6446173" cy="400110"/>
          </a:xfrm>
          <a:prstGeom prst="rect">
            <a:avLst/>
          </a:prstGeom>
          <a:noFill/>
        </p:spPr>
        <p:txBody>
          <a:bodyPr wrap="square">
            <a:spAutoFit/>
          </a:bodyPr>
          <a:lstStyle/>
          <a:p>
            <a:pPr marL="285750" indent="-285750">
              <a:buSzPct val="50000"/>
              <a:buFont typeface="Wingdings" panose="05000000000000000000" pitchFamily="2" charset="2"/>
              <a:buChar char="q"/>
            </a:pPr>
            <a:r>
              <a:rPr lang="en-CA" sz="2000" b="1" dirty="0">
                <a:solidFill>
                  <a:schemeClr val="bg1"/>
                </a:solidFill>
              </a:rPr>
              <a:t>Participants</a:t>
            </a:r>
            <a:r>
              <a:rPr lang="en-CA" sz="2000" dirty="0">
                <a:solidFill>
                  <a:schemeClr val="bg1"/>
                </a:solidFill>
              </a:rPr>
              <a:t>: 5 experienced friends</a:t>
            </a:r>
          </a:p>
        </p:txBody>
      </p:sp>
      <p:sp>
        <p:nvSpPr>
          <p:cNvPr id="7" name="TextBox 6">
            <a:extLst>
              <a:ext uri="{FF2B5EF4-FFF2-40B4-BE49-F238E27FC236}">
                <a16:creationId xmlns:a16="http://schemas.microsoft.com/office/drawing/2014/main" id="{76EE67E2-909D-EFC7-79F9-2E323831F385}"/>
              </a:ext>
            </a:extLst>
          </p:cNvPr>
          <p:cNvSpPr txBox="1"/>
          <p:nvPr/>
        </p:nvSpPr>
        <p:spPr>
          <a:xfrm>
            <a:off x="461207" y="2600271"/>
            <a:ext cx="6446173" cy="400110"/>
          </a:xfrm>
          <a:prstGeom prst="rect">
            <a:avLst/>
          </a:prstGeom>
          <a:noFill/>
        </p:spPr>
        <p:txBody>
          <a:bodyPr wrap="square">
            <a:spAutoFit/>
          </a:bodyPr>
          <a:lstStyle/>
          <a:p>
            <a:pPr marL="285750" indent="-285750">
              <a:buSzPct val="50000"/>
              <a:buFont typeface="Wingdings" panose="05000000000000000000" pitchFamily="2" charset="2"/>
              <a:buChar char="q"/>
            </a:pPr>
            <a:r>
              <a:rPr lang="en-CA" sz="2000" b="1" dirty="0">
                <a:solidFill>
                  <a:schemeClr val="bg1"/>
                </a:solidFill>
              </a:rPr>
              <a:t>Location/Setup</a:t>
            </a:r>
            <a:r>
              <a:rPr lang="en-CA" sz="2000" dirty="0">
                <a:solidFill>
                  <a:schemeClr val="bg1"/>
                </a:solidFill>
              </a:rPr>
              <a:t>: Online via Zoom</a:t>
            </a:r>
          </a:p>
        </p:txBody>
      </p:sp>
      <p:sp>
        <p:nvSpPr>
          <p:cNvPr id="8" name="TextBox 7">
            <a:extLst>
              <a:ext uri="{FF2B5EF4-FFF2-40B4-BE49-F238E27FC236}">
                <a16:creationId xmlns:a16="http://schemas.microsoft.com/office/drawing/2014/main" id="{E850797F-8788-F2D5-B1FC-E0EE9C1C4520}"/>
              </a:ext>
            </a:extLst>
          </p:cNvPr>
          <p:cNvSpPr txBox="1"/>
          <p:nvPr/>
        </p:nvSpPr>
        <p:spPr>
          <a:xfrm>
            <a:off x="461208" y="4810800"/>
            <a:ext cx="11386663" cy="400110"/>
          </a:xfrm>
          <a:prstGeom prst="rect">
            <a:avLst/>
          </a:prstGeom>
          <a:noFill/>
        </p:spPr>
        <p:txBody>
          <a:bodyPr wrap="square">
            <a:spAutoFit/>
          </a:bodyPr>
          <a:lstStyle/>
          <a:p>
            <a:pPr marL="285750" indent="-285750">
              <a:buSzPct val="50000"/>
              <a:buFont typeface="Wingdings" panose="05000000000000000000" pitchFamily="2" charset="2"/>
              <a:buChar char="q"/>
            </a:pPr>
            <a:r>
              <a:rPr lang="en-CA" sz="2000" b="1" dirty="0">
                <a:solidFill>
                  <a:schemeClr val="bg1"/>
                </a:solidFill>
              </a:rPr>
              <a:t>Equipment</a:t>
            </a:r>
            <a:r>
              <a:rPr lang="en-CA" sz="2000" dirty="0">
                <a:solidFill>
                  <a:schemeClr val="bg1"/>
                </a:solidFill>
              </a:rPr>
              <a:t>: A computer/laptop connected to Internet, Consent form, Questionnaire form, Script</a:t>
            </a:r>
          </a:p>
        </p:txBody>
      </p:sp>
      <p:sp>
        <p:nvSpPr>
          <p:cNvPr id="15" name="TextBox 14">
            <a:extLst>
              <a:ext uri="{FF2B5EF4-FFF2-40B4-BE49-F238E27FC236}">
                <a16:creationId xmlns:a16="http://schemas.microsoft.com/office/drawing/2014/main" id="{8E934701-F593-9C52-0145-86641871BCE4}"/>
              </a:ext>
            </a:extLst>
          </p:cNvPr>
          <p:cNvSpPr txBox="1"/>
          <p:nvPr/>
        </p:nvSpPr>
        <p:spPr>
          <a:xfrm>
            <a:off x="461207" y="3703732"/>
            <a:ext cx="6446173" cy="400110"/>
          </a:xfrm>
          <a:prstGeom prst="rect">
            <a:avLst/>
          </a:prstGeom>
          <a:noFill/>
        </p:spPr>
        <p:txBody>
          <a:bodyPr wrap="square">
            <a:spAutoFit/>
          </a:bodyPr>
          <a:lstStyle/>
          <a:p>
            <a:pPr marL="285750" indent="-285750">
              <a:buSzPct val="50000"/>
              <a:buFont typeface="Wingdings" panose="05000000000000000000" pitchFamily="2" charset="2"/>
              <a:buChar char="q"/>
            </a:pPr>
            <a:r>
              <a:rPr lang="en-CA" sz="2000" b="1" dirty="0">
                <a:solidFill>
                  <a:schemeClr val="bg1"/>
                </a:solidFill>
              </a:rPr>
              <a:t>Type</a:t>
            </a:r>
            <a:r>
              <a:rPr lang="en-CA" sz="2000" dirty="0">
                <a:solidFill>
                  <a:schemeClr val="bg1"/>
                </a:solidFill>
              </a:rPr>
              <a:t>:</a:t>
            </a:r>
            <a:r>
              <a:rPr lang="zh-CN" altLang="en-US" sz="2000" dirty="0">
                <a:solidFill>
                  <a:schemeClr val="bg1"/>
                </a:solidFill>
              </a:rPr>
              <a:t> </a:t>
            </a:r>
            <a:r>
              <a:rPr lang="en-CA" sz="2000" dirty="0">
                <a:solidFill>
                  <a:schemeClr val="bg1"/>
                </a:solidFill>
              </a:rPr>
              <a:t>Within-subject</a:t>
            </a:r>
          </a:p>
        </p:txBody>
      </p:sp>
      <p:pic>
        <p:nvPicPr>
          <p:cNvPr id="95" name="Audio 94">
            <a:hlinkClick r:id="" action="ppaction://media"/>
            <a:extLst>
              <a:ext uri="{FF2B5EF4-FFF2-40B4-BE49-F238E27FC236}">
                <a16:creationId xmlns:a16="http://schemas.microsoft.com/office/drawing/2014/main" id="{B54DEF58-EA7A-E229-6EE8-1302F7580C5A}"/>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61075" t="-161075" r="-161075" b="-1610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1955484250"/>
      </p:ext>
    </p:extLst>
  </p:cSld>
  <p:clrMapOvr>
    <a:masterClrMapping/>
  </p:clrMapOvr>
  <mc:AlternateContent xmlns:mc="http://schemas.openxmlformats.org/markup-compatibility/2006">
    <mc:Choice xmlns:p14="http://schemas.microsoft.com/office/powerpoint/2010/main" Requires="p14">
      <p:transition spd="slow" p14:dur="2000" advTm="23927"/>
    </mc:Choice>
    <mc:Fallback>
      <p:transition spd="slow" advTm="239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nodeType="afterEffect">
                                  <p:stCondLst>
                                    <p:cond delay="0"/>
                                  </p:stCondLst>
                                  <p:childTnLst>
                                    <p:set>
                                      <p:cBhvr>
                                        <p:cTn id="16" dur="1" fill="hold">
                                          <p:stCondLst>
                                            <p:cond delay="0"/>
                                          </p:stCondLst>
                                        </p:cTn>
                                        <p:tgtEl>
                                          <p:spTgt spid="15">
                                            <p:txEl>
                                              <p:pRg st="0" end="0"/>
                                            </p:txEl>
                                          </p:spTgt>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0" fill="hold" display="0">
                  <p:stCondLst>
                    <p:cond delay="indefinite"/>
                  </p:stCondLst>
                  <p:endCondLst>
                    <p:cond evt="onStopAudio" delay="0">
                      <p:tgtEl>
                        <p:sldTgt/>
                      </p:tgtEl>
                    </p:cond>
                  </p:endCondLst>
                </p:cTn>
                <p:tgtEl>
                  <p:spTgt spid="95"/>
                </p:tgtEl>
              </p:cMediaNode>
            </p:audio>
          </p:childTnLst>
        </p:cTn>
      </p:par>
    </p:tnLst>
    <p:bldLst>
      <p:bldP spid="5" grpId="0"/>
      <p:bldP spid="7"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764B1D3-B935-1A22-A281-D34D62646FF9}"/>
              </a:ext>
            </a:extLst>
          </p:cNvPr>
          <p:cNvPicPr>
            <a:picLocks noGrp="1" noRot="1" noMove="1" noResize="1" noEditPoints="1" noAdjustHandles="1" noChangeArrowheads="1" noChangeShapeType="1" noCrop="1"/>
          </p:cNvPicPr>
          <p:nvPr/>
        </p:nvPicPr>
        <p:blipFill>
          <a:blip r:embed="rId6">
            <a:extLst>
              <a:ext uri="{BEBA8EAE-BF5A-486C-A8C5-ECC9F3942E4B}">
                <a14:imgProps xmlns:a14="http://schemas.microsoft.com/office/drawing/2010/main">
                  <a14:imgLayer r:embed="rId7">
                    <a14:imgEffect>
                      <a14:sharpenSoften amount="-50000"/>
                    </a14:imgEffect>
                  </a14:imgLayer>
                </a14:imgProps>
              </a:ext>
              <a:ext uri="{28A0092B-C50C-407E-A947-70E740481C1C}">
                <a14:useLocalDpi xmlns:a14="http://schemas.microsoft.com/office/drawing/2010/main" val="0"/>
              </a:ext>
            </a:extLst>
          </a:blip>
          <a:srcRect l="8334" r="8334"/>
          <a:stretch/>
        </p:blipFill>
        <p:spPr>
          <a:xfrm>
            <a:off x="20" y="-22"/>
            <a:ext cx="12191977" cy="6858022"/>
          </a:xfrm>
          <a:prstGeom prst="rect">
            <a:avLst/>
          </a:prstGeom>
          <a:effectLst>
            <a:outerShdw blurRad="50800" dist="50800" dir="5400000" algn="ctr" rotWithShape="0">
              <a:srgbClr val="83ACA6"/>
            </a:outerShdw>
          </a:effectLst>
        </p:spPr>
      </p:pic>
      <p:sp>
        <p:nvSpPr>
          <p:cNvPr id="2" name="Title 1">
            <a:extLst>
              <a:ext uri="{FF2B5EF4-FFF2-40B4-BE49-F238E27FC236}">
                <a16:creationId xmlns:a16="http://schemas.microsoft.com/office/drawing/2014/main" id="{8FCFA8A4-BD9B-0122-98CD-7E1464BF8AE6}"/>
              </a:ext>
            </a:extLst>
          </p:cNvPr>
          <p:cNvSpPr>
            <a:spLocks noGrp="1"/>
          </p:cNvSpPr>
          <p:nvPr>
            <p:ph type="title"/>
          </p:nvPr>
        </p:nvSpPr>
        <p:spPr>
          <a:xfrm>
            <a:off x="905312" y="0"/>
            <a:ext cx="10515600" cy="1325563"/>
          </a:xfrm>
        </p:spPr>
        <p:txBody>
          <a:bodyPr/>
          <a:lstStyle/>
          <a:p>
            <a:r>
              <a:rPr lang="en-CA" dirty="0">
                <a:solidFill>
                  <a:schemeClr val="bg1"/>
                </a:solidFill>
              </a:rPr>
              <a:t>CBC News - Experiment </a:t>
            </a:r>
          </a:p>
        </p:txBody>
      </p:sp>
      <p:sp>
        <p:nvSpPr>
          <p:cNvPr id="9" name="TextBox 8">
            <a:extLst>
              <a:ext uri="{FF2B5EF4-FFF2-40B4-BE49-F238E27FC236}">
                <a16:creationId xmlns:a16="http://schemas.microsoft.com/office/drawing/2014/main" id="{FD0027E4-9974-2F98-F764-AB3784A90496}"/>
              </a:ext>
            </a:extLst>
          </p:cNvPr>
          <p:cNvSpPr txBox="1"/>
          <p:nvPr/>
        </p:nvSpPr>
        <p:spPr>
          <a:xfrm>
            <a:off x="461207" y="1487120"/>
            <a:ext cx="7817553" cy="400110"/>
          </a:xfrm>
          <a:prstGeom prst="rect">
            <a:avLst/>
          </a:prstGeom>
          <a:noFill/>
        </p:spPr>
        <p:txBody>
          <a:bodyPr wrap="square">
            <a:spAutoFit/>
          </a:bodyPr>
          <a:lstStyle/>
          <a:p>
            <a:pPr marL="285750" indent="-285750">
              <a:buSzPct val="50000"/>
              <a:buFont typeface="Wingdings" panose="05000000000000000000" pitchFamily="2" charset="2"/>
              <a:buChar char="q"/>
            </a:pPr>
            <a:r>
              <a:rPr lang="en-CA" sz="2000" b="1" dirty="0">
                <a:solidFill>
                  <a:schemeClr val="bg1"/>
                </a:solidFill>
              </a:rPr>
              <a:t>Independent</a:t>
            </a:r>
            <a:r>
              <a:rPr lang="en-CA" sz="2000" dirty="0">
                <a:solidFill>
                  <a:schemeClr val="bg1"/>
                </a:solidFill>
              </a:rPr>
              <a:t> </a:t>
            </a:r>
            <a:r>
              <a:rPr lang="en-CA" sz="2000" b="1" dirty="0">
                <a:solidFill>
                  <a:schemeClr val="bg1"/>
                </a:solidFill>
              </a:rPr>
              <a:t>variables</a:t>
            </a:r>
            <a:r>
              <a:rPr lang="en-CA" sz="2000" dirty="0">
                <a:solidFill>
                  <a:schemeClr val="bg1"/>
                </a:solidFill>
              </a:rPr>
              <a:t>: Original interface and New interface</a:t>
            </a:r>
          </a:p>
        </p:txBody>
      </p:sp>
      <p:sp>
        <p:nvSpPr>
          <p:cNvPr id="10" name="TextBox 9">
            <a:extLst>
              <a:ext uri="{FF2B5EF4-FFF2-40B4-BE49-F238E27FC236}">
                <a16:creationId xmlns:a16="http://schemas.microsoft.com/office/drawing/2014/main" id="{CFC37654-74D3-6E61-7C55-9577AB23F76E}"/>
              </a:ext>
            </a:extLst>
          </p:cNvPr>
          <p:cNvSpPr txBox="1"/>
          <p:nvPr/>
        </p:nvSpPr>
        <p:spPr>
          <a:xfrm>
            <a:off x="461207" y="2176809"/>
            <a:ext cx="7277977" cy="400110"/>
          </a:xfrm>
          <a:prstGeom prst="rect">
            <a:avLst/>
          </a:prstGeom>
          <a:noFill/>
        </p:spPr>
        <p:txBody>
          <a:bodyPr wrap="square">
            <a:spAutoFit/>
          </a:bodyPr>
          <a:lstStyle/>
          <a:p>
            <a:pPr marL="285750" indent="-285750">
              <a:buSzPct val="50000"/>
              <a:buFont typeface="Wingdings" panose="05000000000000000000" pitchFamily="2" charset="2"/>
              <a:buChar char="q"/>
            </a:pPr>
            <a:r>
              <a:rPr lang="en-CA" sz="2000" b="1" dirty="0">
                <a:solidFill>
                  <a:schemeClr val="bg1"/>
                </a:solidFill>
              </a:rPr>
              <a:t>Dependent</a:t>
            </a:r>
            <a:r>
              <a:rPr lang="en-CA" sz="2000" dirty="0">
                <a:solidFill>
                  <a:schemeClr val="bg1"/>
                </a:solidFill>
              </a:rPr>
              <a:t> </a:t>
            </a:r>
            <a:r>
              <a:rPr lang="en-CA" sz="2000" b="1" dirty="0">
                <a:solidFill>
                  <a:schemeClr val="bg1"/>
                </a:solidFill>
              </a:rPr>
              <a:t>variables</a:t>
            </a:r>
            <a:r>
              <a:rPr lang="en-CA" sz="2000" dirty="0">
                <a:solidFill>
                  <a:schemeClr val="bg1"/>
                </a:solidFill>
              </a:rPr>
              <a:t>:  Time </a:t>
            </a:r>
          </a:p>
        </p:txBody>
      </p:sp>
      <p:sp>
        <p:nvSpPr>
          <p:cNvPr id="13" name="TextBox 12">
            <a:extLst>
              <a:ext uri="{FF2B5EF4-FFF2-40B4-BE49-F238E27FC236}">
                <a16:creationId xmlns:a16="http://schemas.microsoft.com/office/drawing/2014/main" id="{343E8642-531F-5AA2-DEAB-60711341BACD}"/>
              </a:ext>
            </a:extLst>
          </p:cNvPr>
          <p:cNvSpPr txBox="1"/>
          <p:nvPr/>
        </p:nvSpPr>
        <p:spPr>
          <a:xfrm>
            <a:off x="461208" y="3643049"/>
            <a:ext cx="7279256" cy="400110"/>
          </a:xfrm>
          <a:prstGeom prst="rect">
            <a:avLst/>
          </a:prstGeom>
          <a:noFill/>
        </p:spPr>
        <p:txBody>
          <a:bodyPr wrap="square">
            <a:spAutoFit/>
          </a:bodyPr>
          <a:lstStyle/>
          <a:p>
            <a:pPr marL="285750" indent="-285750">
              <a:buSzPct val="50000"/>
              <a:buFont typeface="Wingdings" panose="05000000000000000000" pitchFamily="2" charset="2"/>
              <a:buChar char="q"/>
            </a:pPr>
            <a:r>
              <a:rPr lang="en-CA" sz="2000" b="1" dirty="0">
                <a:solidFill>
                  <a:schemeClr val="bg1"/>
                </a:solidFill>
              </a:rPr>
              <a:t>Procedure</a:t>
            </a:r>
            <a:r>
              <a:rPr lang="en-CA" sz="2000" dirty="0">
                <a:solidFill>
                  <a:schemeClr val="bg1"/>
                </a:solidFill>
              </a:rPr>
              <a:t> </a:t>
            </a:r>
            <a:r>
              <a:rPr lang="en-CA" sz="2000" b="1" dirty="0">
                <a:solidFill>
                  <a:schemeClr val="bg1"/>
                </a:solidFill>
              </a:rPr>
              <a:t>#1</a:t>
            </a:r>
            <a:r>
              <a:rPr lang="en-CA" sz="2000" dirty="0">
                <a:solidFill>
                  <a:schemeClr val="bg1"/>
                </a:solidFill>
              </a:rPr>
              <a:t>: Participants sign a consent form</a:t>
            </a:r>
          </a:p>
        </p:txBody>
      </p:sp>
      <p:sp>
        <p:nvSpPr>
          <p:cNvPr id="15" name="TextBox 14">
            <a:extLst>
              <a:ext uri="{FF2B5EF4-FFF2-40B4-BE49-F238E27FC236}">
                <a16:creationId xmlns:a16="http://schemas.microsoft.com/office/drawing/2014/main" id="{376783EF-6C36-EF54-8AB1-D4A120496510}"/>
              </a:ext>
            </a:extLst>
          </p:cNvPr>
          <p:cNvSpPr txBox="1"/>
          <p:nvPr/>
        </p:nvSpPr>
        <p:spPr>
          <a:xfrm>
            <a:off x="461207" y="4355218"/>
            <a:ext cx="10199010" cy="400110"/>
          </a:xfrm>
          <a:prstGeom prst="rect">
            <a:avLst/>
          </a:prstGeom>
          <a:noFill/>
        </p:spPr>
        <p:txBody>
          <a:bodyPr wrap="square">
            <a:spAutoFit/>
          </a:bodyPr>
          <a:lstStyle/>
          <a:p>
            <a:pPr marL="285750" indent="-285750">
              <a:buSzPct val="50000"/>
              <a:buFont typeface="Wingdings" panose="05000000000000000000" pitchFamily="2" charset="2"/>
              <a:buChar char="q"/>
            </a:pPr>
            <a:r>
              <a:rPr lang="en-CA" sz="2000" b="1" dirty="0">
                <a:solidFill>
                  <a:schemeClr val="bg1"/>
                </a:solidFill>
              </a:rPr>
              <a:t>Procedure</a:t>
            </a:r>
            <a:r>
              <a:rPr lang="en-CA" sz="2000" dirty="0">
                <a:solidFill>
                  <a:schemeClr val="bg1"/>
                </a:solidFill>
              </a:rPr>
              <a:t> </a:t>
            </a:r>
            <a:r>
              <a:rPr lang="en-CA" sz="2000" b="1" dirty="0">
                <a:solidFill>
                  <a:schemeClr val="bg1"/>
                </a:solidFill>
              </a:rPr>
              <a:t>#2</a:t>
            </a:r>
            <a:r>
              <a:rPr lang="en-CA" sz="2000" dirty="0">
                <a:solidFill>
                  <a:schemeClr val="bg1"/>
                </a:solidFill>
              </a:rPr>
              <a:t>: Participants use both original and updated version (on Wireframe) </a:t>
            </a:r>
          </a:p>
        </p:txBody>
      </p:sp>
      <p:sp>
        <p:nvSpPr>
          <p:cNvPr id="16" name="TextBox 15">
            <a:extLst>
              <a:ext uri="{FF2B5EF4-FFF2-40B4-BE49-F238E27FC236}">
                <a16:creationId xmlns:a16="http://schemas.microsoft.com/office/drawing/2014/main" id="{4CBAEB5B-FE27-2A40-1168-2488B4A842BC}"/>
              </a:ext>
            </a:extLst>
          </p:cNvPr>
          <p:cNvSpPr txBox="1"/>
          <p:nvPr/>
        </p:nvSpPr>
        <p:spPr>
          <a:xfrm>
            <a:off x="461207" y="5069854"/>
            <a:ext cx="12855980" cy="400110"/>
          </a:xfrm>
          <a:prstGeom prst="rect">
            <a:avLst/>
          </a:prstGeom>
          <a:noFill/>
        </p:spPr>
        <p:txBody>
          <a:bodyPr wrap="square">
            <a:spAutoFit/>
          </a:bodyPr>
          <a:lstStyle/>
          <a:p>
            <a:pPr marL="285750" indent="-285750">
              <a:buSzPct val="50000"/>
              <a:buFont typeface="Wingdings" panose="05000000000000000000" pitchFamily="2" charset="2"/>
              <a:buChar char="q"/>
            </a:pPr>
            <a:r>
              <a:rPr lang="en-CA" sz="2000" b="1" dirty="0">
                <a:solidFill>
                  <a:schemeClr val="bg1"/>
                </a:solidFill>
              </a:rPr>
              <a:t>Procedure</a:t>
            </a:r>
            <a:r>
              <a:rPr lang="en-CA" sz="2000" dirty="0">
                <a:solidFill>
                  <a:schemeClr val="bg1"/>
                </a:solidFill>
              </a:rPr>
              <a:t> </a:t>
            </a:r>
            <a:r>
              <a:rPr lang="en-CA" sz="2000" b="1" dirty="0">
                <a:solidFill>
                  <a:schemeClr val="bg1"/>
                </a:solidFill>
              </a:rPr>
              <a:t>#3</a:t>
            </a:r>
            <a:r>
              <a:rPr lang="en-CA" sz="2000" dirty="0">
                <a:solidFill>
                  <a:schemeClr val="bg1"/>
                </a:solidFill>
              </a:rPr>
              <a:t>: Participants fill in a short questionnaire after the interaction</a:t>
            </a:r>
          </a:p>
        </p:txBody>
      </p:sp>
      <p:pic>
        <p:nvPicPr>
          <p:cNvPr id="64" name="Audio 63">
            <a:hlinkClick r:id="" action="ppaction://media"/>
            <a:extLst>
              <a:ext uri="{FF2B5EF4-FFF2-40B4-BE49-F238E27FC236}">
                <a16:creationId xmlns:a16="http://schemas.microsoft.com/office/drawing/2014/main" id="{788D840E-01B5-2BA0-2761-205D452D3E92}"/>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61075" t="-161075" r="-161075" b="-1610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107509632"/>
      </p:ext>
    </p:extLst>
  </p:cSld>
  <p:clrMapOvr>
    <a:masterClrMapping/>
  </p:clrMapOvr>
  <mc:AlternateContent xmlns:mc="http://schemas.openxmlformats.org/markup-compatibility/2006">
    <mc:Choice xmlns:p14="http://schemas.microsoft.com/office/powerpoint/2010/main" Requires="p14">
      <p:transition spd="slow" p14:dur="2000" advTm="28679"/>
    </mc:Choice>
    <mc:Fallback>
      <p:transition spd="slow" advTm="286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0" nodeType="afterEffect">
                                  <p:stCondLst>
                                    <p:cond delay="0"/>
                                  </p:stCondLst>
                                  <p:childTnLst>
                                    <p:set>
                                      <p:cBhvr>
                                        <p:cTn id="19" dur="1" fill="hold">
                                          <p:stCondLst>
                                            <p:cond delay="0"/>
                                          </p:stCondLst>
                                        </p:cTn>
                                        <p:tgtEl>
                                          <p:spTgt spid="15"/>
                                        </p:tgtEl>
                                        <p:attrNameLst>
                                          <p:attrName>style.visibility</p:attrName>
                                        </p:attrNameLst>
                                      </p:cBhvr>
                                      <p:to>
                                        <p:strVal val="visible"/>
                                      </p:to>
                                    </p:set>
                                  </p:childTnLst>
                                </p:cTn>
                              </p:par>
                            </p:childTnLst>
                          </p:cTn>
                        </p:par>
                        <p:par>
                          <p:cTn id="20" fill="hold">
                            <p:stCondLst>
                              <p:cond delay="0"/>
                            </p:stCondLst>
                            <p:childTnLst>
                              <p:par>
                                <p:cTn id="21" presetID="1" presetClass="entr" presetSubtype="0" fill="hold" grpId="0" nodeType="after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64"/>
                </p:tgtEl>
              </p:cMediaNode>
            </p:audio>
          </p:childTnLst>
        </p:cTn>
      </p:par>
    </p:tnLst>
    <p:bldLst>
      <p:bldP spid="9" grpId="0"/>
      <p:bldP spid="10" grpId="0"/>
      <p:bldP spid="13" grpId="0"/>
      <p:bldP spid="15" grpId="0"/>
      <p:bldP spid="1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764B1D3-B935-1A22-A281-D34D62646FF9}"/>
              </a:ext>
            </a:extLst>
          </p:cNvPr>
          <p:cNvPicPr>
            <a:picLocks noGrp="1" noRot="1" noMove="1" noResize="1" noEditPoints="1" noAdjustHandles="1" noChangeArrowheads="1" noChangeShapeType="1" noCrop="1"/>
          </p:cNvPicPr>
          <p:nvPr/>
        </p:nvPicPr>
        <p:blipFill>
          <a:blip r:embed="rId5">
            <a:extLst>
              <a:ext uri="{BEBA8EAE-BF5A-486C-A8C5-ECC9F3942E4B}">
                <a14:imgProps xmlns:a14="http://schemas.microsoft.com/office/drawing/2010/main">
                  <a14:imgLayer r:embed="rId6">
                    <a14:imgEffect>
                      <a14:sharpenSoften amount="100000"/>
                    </a14:imgEffect>
                  </a14:imgLayer>
                </a14:imgProps>
              </a:ext>
              <a:ext uri="{28A0092B-C50C-407E-A947-70E740481C1C}">
                <a14:useLocalDpi xmlns:a14="http://schemas.microsoft.com/office/drawing/2010/main" val="0"/>
              </a:ext>
            </a:extLst>
          </a:blip>
          <a:srcRect l="8334" r="8334"/>
          <a:stretch/>
        </p:blipFill>
        <p:spPr>
          <a:xfrm>
            <a:off x="20" y="-22"/>
            <a:ext cx="12191977" cy="6858022"/>
          </a:xfrm>
          <a:prstGeom prst="rect">
            <a:avLst/>
          </a:prstGeom>
          <a:effectLst>
            <a:outerShdw blurRad="50800" dist="50800" dir="5400000" algn="ctr" rotWithShape="0">
              <a:srgbClr val="83ACA6"/>
            </a:outerShdw>
          </a:effectLst>
        </p:spPr>
      </p:pic>
      <p:sp>
        <p:nvSpPr>
          <p:cNvPr id="2" name="Title 1">
            <a:extLst>
              <a:ext uri="{FF2B5EF4-FFF2-40B4-BE49-F238E27FC236}">
                <a16:creationId xmlns:a16="http://schemas.microsoft.com/office/drawing/2014/main" id="{8FCFA8A4-BD9B-0122-98CD-7E1464BF8AE6}"/>
              </a:ext>
            </a:extLst>
          </p:cNvPr>
          <p:cNvSpPr>
            <a:spLocks noGrp="1"/>
          </p:cNvSpPr>
          <p:nvPr>
            <p:ph type="title"/>
          </p:nvPr>
        </p:nvSpPr>
        <p:spPr>
          <a:xfrm>
            <a:off x="905312" y="0"/>
            <a:ext cx="10515600" cy="1325563"/>
          </a:xfrm>
        </p:spPr>
        <p:txBody>
          <a:bodyPr/>
          <a:lstStyle/>
          <a:p>
            <a:r>
              <a:rPr lang="en-CA" dirty="0">
                <a:solidFill>
                  <a:schemeClr val="bg1"/>
                </a:solidFill>
              </a:rPr>
              <a:t>CBC News - End</a:t>
            </a:r>
          </a:p>
        </p:txBody>
      </p:sp>
      <p:sp>
        <p:nvSpPr>
          <p:cNvPr id="6" name="TextBox 5">
            <a:extLst>
              <a:ext uri="{FF2B5EF4-FFF2-40B4-BE49-F238E27FC236}">
                <a16:creationId xmlns:a16="http://schemas.microsoft.com/office/drawing/2014/main" id="{766772FE-6D99-9B72-792A-996F999D6185}"/>
              </a:ext>
            </a:extLst>
          </p:cNvPr>
          <p:cNvSpPr txBox="1"/>
          <p:nvPr/>
        </p:nvSpPr>
        <p:spPr>
          <a:xfrm>
            <a:off x="1497673" y="3028879"/>
            <a:ext cx="4264030" cy="400110"/>
          </a:xfrm>
          <a:prstGeom prst="rect">
            <a:avLst/>
          </a:prstGeom>
          <a:noFill/>
        </p:spPr>
        <p:txBody>
          <a:bodyPr wrap="square">
            <a:spAutoFit/>
          </a:bodyPr>
          <a:lstStyle/>
          <a:p>
            <a:r>
              <a:rPr lang="en-CA" sz="2000" dirty="0">
                <a:solidFill>
                  <a:schemeClr val="bg1"/>
                </a:solidFill>
              </a:rPr>
              <a:t>Thank you for watching!</a:t>
            </a:r>
          </a:p>
        </p:txBody>
      </p:sp>
      <p:pic>
        <p:nvPicPr>
          <p:cNvPr id="27" name="Audio 26">
            <a:hlinkClick r:id="" action="ppaction://media"/>
            <a:extLst>
              <a:ext uri="{FF2B5EF4-FFF2-40B4-BE49-F238E27FC236}">
                <a16:creationId xmlns:a16="http://schemas.microsoft.com/office/drawing/2014/main" id="{8309E9CE-2E10-F5F2-D38F-92CBD2D99AA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35522504"/>
      </p:ext>
    </p:extLst>
  </p:cSld>
  <p:clrMapOvr>
    <a:masterClrMapping/>
  </p:clrMapOvr>
  <mc:AlternateContent xmlns:mc="http://schemas.openxmlformats.org/markup-compatibility/2006">
    <mc:Choice xmlns:p14="http://schemas.microsoft.com/office/powerpoint/2010/main" Requires="p14">
      <p:transition spd="slow" p14:dur="2000" advTm="4739"/>
    </mc:Choice>
    <mc:Fallback>
      <p:transition spd="slow" advTm="47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0|1|2.3"/>
</p:tagLst>
</file>

<file path=ppt/tags/tag2.xml><?xml version="1.0" encoding="utf-8"?>
<p:tagLst xmlns:a="http://schemas.openxmlformats.org/drawingml/2006/main" xmlns:r="http://schemas.openxmlformats.org/officeDocument/2006/relationships" xmlns:p="http://schemas.openxmlformats.org/presentationml/2006/main">
  <p:tag name="TIMING" val="|2.1|7.5"/>
</p:tagLst>
</file>

<file path=ppt/tags/tag3.xml><?xml version="1.0" encoding="utf-8"?>
<p:tagLst xmlns:a="http://schemas.openxmlformats.org/drawingml/2006/main" xmlns:r="http://schemas.openxmlformats.org/officeDocument/2006/relationships" xmlns:p="http://schemas.openxmlformats.org/presentationml/2006/main">
  <p:tag name="TIMING" val="|9.4"/>
</p:tagLst>
</file>

<file path=ppt/tags/tag4.xml><?xml version="1.0" encoding="utf-8"?>
<p:tagLst xmlns:a="http://schemas.openxmlformats.org/drawingml/2006/main" xmlns:r="http://schemas.openxmlformats.org/officeDocument/2006/relationships" xmlns:p="http://schemas.openxmlformats.org/presentationml/2006/main">
  <p:tag name="TIMING" val="|0.8|14.6"/>
</p:tagLst>
</file>

<file path=ppt/tags/tag5.xml><?xml version="1.0" encoding="utf-8"?>
<p:tagLst xmlns:a="http://schemas.openxmlformats.org/drawingml/2006/main" xmlns:r="http://schemas.openxmlformats.org/officeDocument/2006/relationships" xmlns:p="http://schemas.openxmlformats.org/presentationml/2006/main">
  <p:tag name="TIMING" val="|0.5"/>
</p:tagLst>
</file>

<file path=ppt/tags/tag6.xml><?xml version="1.0" encoding="utf-8"?>
<p:tagLst xmlns:a="http://schemas.openxmlformats.org/drawingml/2006/main" xmlns:r="http://schemas.openxmlformats.org/officeDocument/2006/relationships" xmlns:p="http://schemas.openxmlformats.org/presentationml/2006/main">
  <p:tag name="TIMING" val="|1|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385</TotalTime>
  <Words>436</Words>
  <Application>Microsoft Office PowerPoint</Application>
  <PresentationFormat>Widescreen</PresentationFormat>
  <Paragraphs>44</Paragraphs>
  <Slides>7</Slides>
  <Notes>7</Notes>
  <HiddenSlides>0</HiddenSlides>
  <MMClips>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Aptos</vt:lpstr>
      <vt:lpstr>Aptos Display</vt:lpstr>
      <vt:lpstr>Arial</vt:lpstr>
      <vt:lpstr>Wingdings</vt:lpstr>
      <vt:lpstr>Office Theme</vt:lpstr>
      <vt:lpstr>CBC News</vt:lpstr>
      <vt:lpstr>CBC News - Interface</vt:lpstr>
      <vt:lpstr>CBC News – Task and Motivation</vt:lpstr>
      <vt:lpstr>CBC News – Goals and Hypothesis</vt:lpstr>
      <vt:lpstr>CBC News - Experiment</vt:lpstr>
      <vt:lpstr>CBC News - Experiment </vt:lpstr>
      <vt:lpstr>CBC News -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Name (Website name)</dc:title>
  <dc:creator>Tina Cao</dc:creator>
  <cp:lastModifiedBy>Tina Cao</cp:lastModifiedBy>
  <cp:revision>21</cp:revision>
  <dcterms:created xsi:type="dcterms:W3CDTF">2024-03-23T03:25:16Z</dcterms:created>
  <dcterms:modified xsi:type="dcterms:W3CDTF">2024-03-29T22:52:25Z</dcterms:modified>
</cp:coreProperties>
</file>

<file path=docProps/thumbnail.jpeg>
</file>